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59"/>
  </p:notesMasterIdLst>
  <p:sldIdLst>
    <p:sldId id="359" r:id="rId3"/>
    <p:sldId id="6483" r:id="rId4"/>
    <p:sldId id="257" r:id="rId5"/>
    <p:sldId id="258" r:id="rId6"/>
    <p:sldId id="356" r:id="rId7"/>
    <p:sldId id="353" r:id="rId8"/>
    <p:sldId id="354" r:id="rId9"/>
    <p:sldId id="302" r:id="rId10"/>
    <p:sldId id="303" r:id="rId11"/>
    <p:sldId id="348" r:id="rId12"/>
    <p:sldId id="349" r:id="rId13"/>
    <p:sldId id="265" r:id="rId14"/>
    <p:sldId id="266" r:id="rId15"/>
    <p:sldId id="361" r:id="rId16"/>
    <p:sldId id="339" r:id="rId17"/>
    <p:sldId id="358" r:id="rId18"/>
    <p:sldId id="340" r:id="rId19"/>
    <p:sldId id="342" r:id="rId20"/>
    <p:sldId id="341" r:id="rId21"/>
    <p:sldId id="360" r:id="rId22"/>
    <p:sldId id="275" r:id="rId23"/>
    <p:sldId id="276" r:id="rId24"/>
    <p:sldId id="273" r:id="rId25"/>
    <p:sldId id="274" r:id="rId26"/>
    <p:sldId id="313" r:id="rId27"/>
    <p:sldId id="314" r:id="rId28"/>
    <p:sldId id="279" r:id="rId29"/>
    <p:sldId id="280" r:id="rId30"/>
    <p:sldId id="281" r:id="rId31"/>
    <p:sldId id="298" r:id="rId32"/>
    <p:sldId id="299" r:id="rId33"/>
    <p:sldId id="336" r:id="rId34"/>
    <p:sldId id="337" r:id="rId35"/>
    <p:sldId id="346" r:id="rId36"/>
    <p:sldId id="347" r:id="rId37"/>
    <p:sldId id="323" r:id="rId38"/>
    <p:sldId id="322" r:id="rId39"/>
    <p:sldId id="290" r:id="rId40"/>
    <p:sldId id="291" r:id="rId41"/>
    <p:sldId id="267" r:id="rId42"/>
    <p:sldId id="362" r:id="rId43"/>
    <p:sldId id="363" r:id="rId44"/>
    <p:sldId id="364" r:id="rId45"/>
    <p:sldId id="365" r:id="rId46"/>
    <p:sldId id="366" r:id="rId47"/>
    <p:sldId id="315" r:id="rId48"/>
    <p:sldId id="316" r:id="rId49"/>
    <p:sldId id="344" r:id="rId50"/>
    <p:sldId id="345" r:id="rId51"/>
    <p:sldId id="311" r:id="rId52"/>
    <p:sldId id="278" r:id="rId53"/>
    <p:sldId id="332" r:id="rId54"/>
    <p:sldId id="333" r:id="rId55"/>
    <p:sldId id="357" r:id="rId56"/>
    <p:sldId id="6484" r:id="rId57"/>
    <p:sldId id="256" r:id="rId58"/>
  </p:sldIdLst>
  <p:sldSz cx="12192000" cy="6858000"/>
  <p:notesSz cx="6858000" cy="9144000"/>
  <p:embeddedFontLst>
    <p:embeddedFont>
      <p:font typeface="Candara" panose="020E0502030303020204" pitchFamily="34" charset="0"/>
      <p:regular r:id="rId60"/>
      <p:bold r:id="rId61"/>
      <p:italic r:id="rId62"/>
      <p:boldItalic r:id="rId63"/>
    </p:embeddedFont>
    <p:embeddedFont>
      <p:font typeface="Caveat" panose="020B0604020202020204" charset="0"/>
      <p:regular r:id="rId64"/>
      <p:bold r:id="rId65"/>
    </p:embeddedFont>
    <p:embeddedFont>
      <p:font typeface="Tw Cen MT Condensed Extra Bold" panose="020B0803020202020204" pitchFamily="34" charset="0"/>
      <p:regular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5" roundtripDataSignature="AMtx7mjS0SNsGpDeZK4zBp1qP+5MTLIz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1"/>
    <a:srgbClr val="DE8D17"/>
    <a:srgbClr val="133370"/>
    <a:srgbClr val="002060"/>
    <a:srgbClr val="222664"/>
    <a:srgbClr val="000000"/>
    <a:srgbClr val="F8F8F8"/>
    <a:srgbClr val="FEFFFF"/>
    <a:srgbClr val="FFFF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96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7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North, Central, West, South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1347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" name="Google Shape;47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194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5351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375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4" name="Google Shape;434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Unabomber is NOT acceptable</a:t>
            </a:r>
            <a:endParaRPr dirty="0"/>
          </a:p>
        </p:txBody>
      </p:sp>
      <p:sp>
        <p:nvSpPr>
          <p:cNvPr id="435" name="Google Shape;435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1" name="Google Shape;44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2126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213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0571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7096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9362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967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5623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7473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8813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21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Google Shape;23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22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1653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5405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4" name="Google Shape;40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1" name="Google Shape;411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10760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1692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96157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5954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086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8459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43" name="Google Shape;343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" name="Google Shape;34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70966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93626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9672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56238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74736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98456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7329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50801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29791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23668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51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9" name="Google Shape;44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52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1738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6" name="Google Shape;45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53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25267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8" name="Google Shape;478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16533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56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01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43969-FA3C-4D9B-8714-F09C58639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065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797D1-A9D1-41DA-9D0E-1A27E38ED5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17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ADCCA-2F4A-4C25-9CBD-5B93A687B0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81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B687-CBE1-4F5A-BD86-9C0A1F17F6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96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0549-2241-4E44-88F2-E19F4F102D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707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D288-E223-4C72-81C1-67DCF81E25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52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2973B-E76F-47FD-87C9-C4BD907781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873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913EB-C8EF-482B-B8DF-55E1F80660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40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6E031-F8C5-4928-A703-A0815E18D6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4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509A3-5A6C-4094-9E12-239E1B0637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803CCC-7D81-4607-B02D-C98FB85A13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8937E3-C501-4B03-A28A-5FA94DA31E7C}"/>
              </a:ext>
            </a:extLst>
          </p:cNvPr>
          <p:cNvSpPr txBox="1"/>
          <p:nvPr/>
        </p:nvSpPr>
        <p:spPr>
          <a:xfrm>
            <a:off x="8485632" y="0"/>
            <a:ext cx="3706368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F8A98-EA15-462E-80A5-8B15B9BD29D2}"/>
              </a:ext>
            </a:extLst>
          </p:cNvPr>
          <p:cNvSpPr txBox="1"/>
          <p:nvPr/>
        </p:nvSpPr>
        <p:spPr>
          <a:xfrm>
            <a:off x="8549640" y="1012061"/>
            <a:ext cx="3642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latin typeface="Tw Cen MT Condensed Extra Bold" panose="020B0803020202020204" pitchFamily="34" charset="0"/>
              </a:rPr>
              <a:t>WELCOME TO THE </a:t>
            </a:r>
            <a:r>
              <a:rPr lang="en-US" sz="10000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latin typeface="Tw Cen MT Condensed Extra Bold" panose="020B0803020202020204" pitchFamily="34" charset="0"/>
              </a:rPr>
              <a:t>WORLD SERIES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BE7CF6-1D32-4918-9356-F6A170926390}"/>
              </a:ext>
            </a:extLst>
          </p:cNvPr>
          <p:cNvSpPr txBox="1"/>
          <p:nvPr/>
        </p:nvSpPr>
        <p:spPr>
          <a:xfrm>
            <a:off x="8517636" y="5946523"/>
            <a:ext cx="3642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latin typeface="Tw Cen MT Condensed Extra Bold" panose="020B0803020202020204" pitchFamily="34" charset="0"/>
              </a:rPr>
              <a:t>SUMMER 2025</a:t>
            </a:r>
          </a:p>
        </p:txBody>
      </p:sp>
    </p:spTree>
    <p:extLst>
      <p:ext uri="{BB962C8B-B14F-4D97-AF65-F5344CB8AC3E}">
        <p14:creationId xmlns:p14="http://schemas.microsoft.com/office/powerpoint/2010/main" val="30516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7942E-2E7A-6E2F-2B34-66C65CEB7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566" y="225640"/>
            <a:ext cx="4784834" cy="6479959"/>
          </a:xfrm>
        </p:spPr>
        <p:txBody>
          <a:bodyPr/>
          <a:lstStyle/>
          <a:p>
            <a:pPr marL="0" indent="0">
              <a:buNone/>
            </a:pPr>
            <a:r>
              <a:rPr lang="en-US" b="1" strike="sngStrike" dirty="0">
                <a:solidFill>
                  <a:srgbClr val="FFFF00"/>
                </a:solidFill>
              </a:rPr>
              <a:t>WOOKIES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F7F1"/>
                </a:solidFill>
              </a:rPr>
              <a:t>LINCOLN LOVES ZJ’S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00"/>
                </a:solidFill>
              </a:rPr>
              <a:t>ONE MINUTE REMAININ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F7F1"/>
                </a:solidFill>
              </a:rPr>
              <a:t>CLUB PENGUIN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00"/>
                </a:solidFill>
              </a:rPr>
              <a:t>B SQUAD</a:t>
            </a:r>
          </a:p>
          <a:p>
            <a:pPr marL="0" indent="0">
              <a:buNone/>
            </a:pPr>
            <a:r>
              <a:rPr lang="en-US" b="1" strike="sngStrike" dirty="0">
                <a:solidFill>
                  <a:srgbClr val="FCF7F1"/>
                </a:solidFill>
              </a:rPr>
              <a:t>DICKY LOVELADY</a:t>
            </a:r>
          </a:p>
          <a:p>
            <a:pPr marL="0" indent="0">
              <a:buNone/>
            </a:pPr>
            <a:r>
              <a:rPr lang="en-US" b="1" strike="sngStrike" dirty="0">
                <a:solidFill>
                  <a:srgbClr val="FFFF00"/>
                </a:solidFill>
              </a:rPr>
              <a:t>FAT KIDS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F7F1"/>
                </a:solidFill>
              </a:rPr>
              <a:t>COUSIN EDDIE’S KIDS</a:t>
            </a:r>
          </a:p>
          <a:p>
            <a:pPr marL="0" indent="0">
              <a:buNone/>
            </a:pPr>
            <a:r>
              <a:rPr lang="en-US" b="1" strike="sngStrike" dirty="0">
                <a:solidFill>
                  <a:srgbClr val="FFFF00"/>
                </a:solidFill>
              </a:rPr>
              <a:t>BAD COMPANY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CF7F1"/>
                </a:solidFill>
              </a:rPr>
              <a:t>SQUANDERERS</a:t>
            </a:r>
          </a:p>
          <a:p>
            <a:pPr marL="0" indent="0">
              <a:buNone/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816FF52-E25B-CD75-2AD7-C956B96B8CAE}"/>
              </a:ext>
            </a:extLst>
          </p:cNvPr>
          <p:cNvSpPr txBox="1">
            <a:spLocks/>
          </p:cNvSpPr>
          <p:nvPr/>
        </p:nvSpPr>
        <p:spPr bwMode="auto">
          <a:xfrm>
            <a:off x="6400800" y="228600"/>
            <a:ext cx="4708634" cy="647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ZESTY HOT COURAGE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srgbClr val="FFFF00"/>
                </a:solidFill>
                <a:latin typeface="Calibri"/>
              </a:rPr>
              <a:t>MARKSMEN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THINKIN N DRINKIN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srgbClr val="FFFF00"/>
                </a:solidFill>
                <a:latin typeface="Calibri"/>
              </a:rPr>
              <a:t>50/50/90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LITE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srgbClr val="FFFF00"/>
                </a:solidFill>
                <a:latin typeface="Calibri"/>
              </a:rPr>
              <a:t>PIKACHUPACABRAS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Calibri"/>
              </a:rPr>
              <a:t>MAXIMUM SPARKLE</a:t>
            </a:r>
          </a:p>
          <a:p>
            <a:pPr marL="0" indent="0" algn="r">
              <a:buClrTx/>
              <a:buNone/>
              <a:defRPr/>
            </a:pPr>
            <a:r>
              <a:rPr lang="en-US" b="1" strike="sngStrike" dirty="0">
                <a:solidFill>
                  <a:srgbClr val="FFFF00"/>
                </a:solidFill>
                <a:latin typeface="Calibri"/>
              </a:rPr>
              <a:t>MY COUCH PULLS OUT…</a:t>
            </a:r>
          </a:p>
          <a:p>
            <a:pPr marL="0" indent="0" algn="r">
              <a:buClrTx/>
              <a:buNone/>
              <a:defRPr/>
            </a:pPr>
            <a:r>
              <a:rPr lang="en-US" b="1" strike="sngStrike" dirty="0">
                <a:solidFill>
                  <a:prstClr val="white"/>
                </a:solidFill>
                <a:latin typeface="Calibri"/>
              </a:rPr>
              <a:t>SENIOR MOMENTS</a:t>
            </a:r>
          </a:p>
          <a:p>
            <a:pPr marL="0" indent="0" algn="r">
              <a:buClrTx/>
              <a:buNone/>
              <a:defRPr/>
            </a:pPr>
            <a:r>
              <a:rPr lang="en-US" b="1" dirty="0">
                <a:solidFill>
                  <a:srgbClr val="FFFF00"/>
                </a:solidFill>
                <a:latin typeface="Calibri"/>
              </a:rPr>
              <a:t>TABBIES</a:t>
            </a:r>
          </a:p>
          <a:p>
            <a:pPr marL="0" indent="0" algn="r">
              <a:buClrTx/>
              <a:buNone/>
              <a:defRPr/>
            </a:pPr>
            <a:endParaRPr lang="en-US" b="1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649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 txBox="1">
            <a:spLocks noGrp="1"/>
          </p:cNvSpPr>
          <p:nvPr>
            <p:ph type="title"/>
          </p:nvPr>
        </p:nvSpPr>
        <p:spPr>
          <a:xfrm>
            <a:off x="135401" y="-302964"/>
            <a:ext cx="118871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2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QUESTION # 1</a:t>
            </a:r>
            <a:b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WORLD HISTORY</a:t>
            </a:r>
            <a:endParaRPr b="1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97" name="Google Shape;97;p27"/>
          <p:cNvSpPr txBox="1">
            <a:spLocks noGrp="1"/>
          </p:cNvSpPr>
          <p:nvPr>
            <p:ph type="body" idx="1"/>
          </p:nvPr>
        </p:nvSpPr>
        <p:spPr>
          <a:xfrm>
            <a:off x="0" y="917320"/>
            <a:ext cx="12192000" cy="4523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6600" b="1" dirty="0">
                <a:solidFill>
                  <a:srgbClr val="C00000"/>
                </a:solidFill>
                <a:latin typeface="Candara"/>
                <a:sym typeface="Candara"/>
              </a:rPr>
              <a:t>SHARING ITS NAME WITH A SPACE SHUTTLE, WHAT WAS THE NAME OF THE SPACECRAFT THAT SERVED AS THE COMMAND MODULE FOR APOLLO 11 IN JULY 1969?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8"/>
          <p:cNvSpPr/>
          <p:nvPr/>
        </p:nvSpPr>
        <p:spPr>
          <a:xfrm>
            <a:off x="4602643" y="19856"/>
            <a:ext cx="298671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ANSWER # 1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8"/>
          <p:cNvSpPr/>
          <p:nvPr/>
        </p:nvSpPr>
        <p:spPr>
          <a:xfrm>
            <a:off x="215492" y="526574"/>
            <a:ext cx="1176101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6000" b="1" i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COLUMBIA</a:t>
            </a:r>
            <a:endParaRPr sz="6000" b="1" i="1" u="none" strike="noStrike" cap="none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6" name="Google Shape;105;p28"/>
          <p:cNvPicPr preferRelativeResize="0"/>
          <p:nvPr/>
        </p:nvPicPr>
        <p:blipFill>
          <a:blip r:embed="rId3"/>
          <a:srcRect/>
          <a:stretch/>
        </p:blipFill>
        <p:spPr>
          <a:xfrm>
            <a:off x="2824901" y="1647846"/>
            <a:ext cx="6542198" cy="4359762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2"/>
          <p:cNvSpPr txBox="1">
            <a:spLocks noGrp="1"/>
          </p:cNvSpPr>
          <p:nvPr>
            <p:ph type="title"/>
          </p:nvPr>
        </p:nvSpPr>
        <p:spPr>
          <a:xfrm>
            <a:off x="198408" y="152400"/>
            <a:ext cx="11895826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br>
              <a:rPr lang="en-US" sz="4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dirty="0">
                <a:solidFill>
                  <a:srgbClr val="FF0000"/>
                </a:solidFill>
                <a:latin typeface="Candara" panose="020E0502030303020204" pitchFamily="34" charset="0"/>
                <a:sym typeface="Calibri"/>
              </a:rPr>
              <a:t>TIE BREAKER QUESTION</a:t>
            </a:r>
            <a:br>
              <a:rPr lang="en-US" sz="4000" b="1" dirty="0">
                <a:latin typeface="Calibri"/>
                <a:ea typeface="Calibri"/>
                <a:cs typeface="Calibri"/>
                <a:sym typeface="Calibri"/>
              </a:rPr>
            </a:b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52"/>
          <p:cNvSpPr txBox="1">
            <a:spLocks noGrp="1"/>
          </p:cNvSpPr>
          <p:nvPr>
            <p:ph type="body" idx="1"/>
          </p:nvPr>
        </p:nvSpPr>
        <p:spPr>
          <a:xfrm>
            <a:off x="0" y="866775"/>
            <a:ext cx="12192000" cy="399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Clr>
                <a:srgbClr val="D8D8D8"/>
              </a:buClr>
              <a:buSzPts val="8000"/>
              <a:buNone/>
            </a:pPr>
            <a:r>
              <a:rPr lang="en-US" sz="6600" b="1" dirty="0">
                <a:solidFill>
                  <a:srgbClr val="F8F8F8"/>
                </a:solidFill>
                <a:latin typeface="Candara"/>
                <a:ea typeface="Candara"/>
                <a:cs typeface="Candara"/>
                <a:sym typeface="Candara"/>
              </a:rPr>
              <a:t>ACCORDING TO HOCKEY REFERENCE, HOW MANY TOTAL PENALTY MINUTES HAS ALEXANDER OVECHKIN RECEIVED DURING THE REGULAR SEASON IN HIS CAREER?</a:t>
            </a:r>
          </a:p>
        </p:txBody>
      </p:sp>
    </p:spTree>
    <p:extLst>
      <p:ext uri="{BB962C8B-B14F-4D97-AF65-F5344CB8AC3E}">
        <p14:creationId xmlns:p14="http://schemas.microsoft.com/office/powerpoint/2010/main" val="34290627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408432" y="652993"/>
            <a:ext cx="11375136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 fontScale="90000"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ct val="100000"/>
            </a:pPr>
            <a:br>
              <a:rPr lang="en-US" sz="21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2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MUSIC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2 - PART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24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24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84666" y="1420286"/>
            <a:ext cx="12022667" cy="4131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 algn="ctr">
              <a:buSzPts val="5400"/>
            </a:pPr>
            <a:r>
              <a:rPr lang="en-US" sz="6600" b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RELEASED SIX YEARS APART, WHAT ARE TAYLOR SWIFT’S TWO BEST SELLING STUDIO ALBUMS IN THE UNITED STATES?</a:t>
            </a:r>
          </a:p>
        </p:txBody>
      </p:sp>
      <p:sp>
        <p:nvSpPr>
          <p:cNvPr id="4" name="Google Shape;217;p69">
            <a:extLst>
              <a:ext uri="{FF2B5EF4-FFF2-40B4-BE49-F238E27FC236}">
                <a16:creationId xmlns:a16="http://schemas.microsoft.com/office/drawing/2014/main" id="{E9FD0975-7C86-4656-95AE-0F837AC88A8F}"/>
              </a:ext>
            </a:extLst>
          </p:cNvPr>
          <p:cNvSpPr txBox="1"/>
          <p:nvPr/>
        </p:nvSpPr>
        <p:spPr>
          <a:xfrm>
            <a:off x="84666" y="5865451"/>
            <a:ext cx="12022667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 algn="ctr">
              <a:buSzPts val="5400"/>
            </a:pPr>
            <a:r>
              <a:rPr lang="en-US" sz="5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NOTE: RE-RECORDINGS NOT INCLUDED</a:t>
            </a:r>
          </a:p>
        </p:txBody>
      </p:sp>
    </p:spTree>
    <p:extLst>
      <p:ext uri="{BB962C8B-B14F-4D97-AF65-F5344CB8AC3E}">
        <p14:creationId xmlns:p14="http://schemas.microsoft.com/office/powerpoint/2010/main" val="10791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2583473" y="160499"/>
            <a:ext cx="700746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0000"/>
              </a:buClr>
              <a:buSzPts val="3200"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2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9" name="Google Shape;224;p70"/>
          <p:cNvSpPr txBox="1"/>
          <p:nvPr/>
        </p:nvSpPr>
        <p:spPr>
          <a:xfrm>
            <a:off x="1" y="579598"/>
            <a:ext cx="12191999" cy="253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SzPts val="5400"/>
            </a:pPr>
            <a:r>
              <a:rPr lang="en-US" sz="8000" b="1" i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•1989</a:t>
            </a:r>
          </a:p>
          <a:p>
            <a:pPr algn="ctr">
              <a:buSzPts val="5400"/>
            </a:pPr>
            <a:r>
              <a:rPr lang="en-US" sz="8000" b="1" i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FEARLESS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7781F7-69F3-42AF-97FF-3D7B70B44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13" y="3143249"/>
            <a:ext cx="3457337" cy="345733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02DDF3-7935-42B5-87FB-581F006862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05963" y="3143249"/>
            <a:ext cx="3457337" cy="345733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7341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7"/>
          <p:cNvSpPr txBox="1">
            <a:spLocks noGrp="1"/>
          </p:cNvSpPr>
          <p:nvPr>
            <p:ph type="title"/>
          </p:nvPr>
        </p:nvSpPr>
        <p:spPr>
          <a:xfrm>
            <a:off x="0" y="-60385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3071"/>
              <a:buFont typeface="Candara"/>
              <a:buNone/>
            </a:pP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latin typeface="Candara"/>
                <a:ea typeface="Candara"/>
                <a:cs typeface="Candara"/>
                <a:sym typeface="Candara"/>
              </a:rPr>
              <a:t>QUESTION # 3</a:t>
            </a: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latin typeface="Candara"/>
                <a:ea typeface="Candara"/>
                <a:cs typeface="Candara"/>
                <a:sym typeface="Candara"/>
              </a:rPr>
              <a:t>LITERATURE</a:t>
            </a: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endParaRPr sz="4200" b="1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8" name="Google Shape;438;p47"/>
          <p:cNvSpPr txBox="1">
            <a:spLocks noGrp="1"/>
          </p:cNvSpPr>
          <p:nvPr>
            <p:ph type="body" idx="1"/>
          </p:nvPr>
        </p:nvSpPr>
        <p:spPr>
          <a:xfrm>
            <a:off x="211666" y="1007270"/>
            <a:ext cx="11768667" cy="103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rgbClr val="C00000"/>
              </a:buClr>
              <a:buSzPts val="7000"/>
              <a:buNone/>
            </a:pPr>
            <a:r>
              <a:rPr lang="en-US" sz="8000" b="1" i="1" dirty="0">
                <a:solidFill>
                  <a:srgbClr val="C00000"/>
                </a:solidFill>
                <a:latin typeface="Candara"/>
                <a:sym typeface="Candara"/>
              </a:rPr>
              <a:t>INDUSTRIAL SOCIETY AND ITS FUTURE</a:t>
            </a:r>
            <a:r>
              <a:rPr lang="en-US" sz="8000" b="1" dirty="0">
                <a:solidFill>
                  <a:srgbClr val="C00000"/>
                </a:solidFill>
                <a:latin typeface="Candara"/>
                <a:sym typeface="Candara"/>
              </a:rPr>
              <a:t> WAS AN ANTI-TECHNOLOGY ESSAY AUTHORED IN 1995 BY WHAT PERSON?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8"/>
          <p:cNvSpPr txBox="1">
            <a:spLocks noGrp="1"/>
          </p:cNvSpPr>
          <p:nvPr>
            <p:ph type="title"/>
          </p:nvPr>
        </p:nvSpPr>
        <p:spPr>
          <a:xfrm>
            <a:off x="4551426" y="0"/>
            <a:ext cx="308914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ndara"/>
              <a:buNone/>
            </a:pPr>
            <a:r>
              <a:rPr lang="en-US" sz="4000" b="1" dirty="0">
                <a:latin typeface="Candara"/>
                <a:ea typeface="Candara"/>
                <a:cs typeface="Candara"/>
                <a:sym typeface="Candara"/>
              </a:rPr>
              <a:t>ANSWER # 3</a:t>
            </a:r>
            <a:endParaRPr dirty="0"/>
          </a:p>
        </p:txBody>
      </p:sp>
      <p:sp>
        <p:nvSpPr>
          <p:cNvPr id="445" name="Google Shape;445;p48"/>
          <p:cNvSpPr txBox="1"/>
          <p:nvPr/>
        </p:nvSpPr>
        <p:spPr>
          <a:xfrm>
            <a:off x="0" y="595644"/>
            <a:ext cx="12192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8000" b="1" dirty="0">
                <a:solidFill>
                  <a:srgbClr val="C00000"/>
                </a:solidFill>
                <a:latin typeface="Candara"/>
                <a:sym typeface="Candara"/>
              </a:rPr>
              <a:t>TED KACZYNSKI</a:t>
            </a:r>
            <a:endParaRPr sz="2000" b="0" u="none" strike="noStrike" cap="none" dirty="0">
              <a:solidFill>
                <a:srgbClr val="002060"/>
              </a:solidFill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93915" y="1822953"/>
            <a:ext cx="6404169" cy="478155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8313" y="806061"/>
            <a:ext cx="1218368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4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VIDEO GAMES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 </a:t>
            </a: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- PART</a:t>
            </a:r>
            <a:br>
              <a:rPr lang="en-US" sz="27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16626" y="1707014"/>
            <a:ext cx="12175374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5400"/>
            </a:pPr>
            <a:r>
              <a:rPr lang="en-US" sz="5400" b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ACCORDING TO ELECTRONIC ARTS (EA), WHICH FOUR NFL PLAYERS THAT ARE ON A TEAM IN THE AMERICAN FOOTBALL CONFERENCE HAD A 99 RATING IN MADDEN NFL 26 WHEN IT WAS FIRST RELEASED LAST JULY?</a:t>
            </a:r>
            <a:endParaRPr lang="en-US" sz="5400" b="1" i="1" dirty="0">
              <a:solidFill>
                <a:srgbClr val="FFC000"/>
              </a:solidFill>
              <a:latin typeface="Candara" panose="020E0502030303020204" pitchFamily="34" charset="0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2144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4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80682" y="381000"/>
            <a:ext cx="121919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9600" b="1" dirty="0">
                <a:solidFill>
                  <a:srgbClr val="FFC000"/>
                </a:solidFill>
                <a:latin typeface="Candara" panose="020E0502030303020204" pitchFamily="34" charset="0"/>
              </a:rPr>
              <a:t>• LAMAR JACKSON</a:t>
            </a: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•</a:t>
            </a:r>
            <a:r>
              <a:rPr lang="en-US" sz="9600" b="1" dirty="0">
                <a:solidFill>
                  <a:srgbClr val="FFC000"/>
                </a:solidFill>
                <a:latin typeface="Candara" panose="020E0502030303020204" pitchFamily="34" charset="0"/>
              </a:rPr>
              <a:t>  </a:t>
            </a: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JOSH ALLEN</a:t>
            </a: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9600" b="1" dirty="0">
                <a:solidFill>
                  <a:srgbClr val="FFC000"/>
                </a:solidFill>
                <a:latin typeface="Candara" panose="020E0502030303020204" pitchFamily="34" charset="0"/>
              </a:rPr>
              <a:t>• JA’MARR CHASE</a:t>
            </a: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• MYLES GARRETT</a:t>
            </a:r>
          </a:p>
        </p:txBody>
      </p:sp>
    </p:spTree>
    <p:extLst>
      <p:ext uri="{BB962C8B-B14F-4D97-AF65-F5344CB8AC3E}">
        <p14:creationId xmlns:p14="http://schemas.microsoft.com/office/powerpoint/2010/main" val="37732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-1" y="-143143"/>
            <a:ext cx="12192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5</a:t>
            </a:r>
            <a:b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ETYMOLOGY</a:t>
            </a:r>
            <a:endParaRPr sz="4000" b="1" dirty="0">
              <a:solidFill>
                <a:srgbClr val="833C0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93133" y="1271349"/>
            <a:ext cx="11954933" cy="57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6600" b="1" dirty="0">
                <a:solidFill>
                  <a:schemeClr val="tx1"/>
                </a:solidFill>
                <a:latin typeface="Candara"/>
                <a:sym typeface="Candara"/>
              </a:rPr>
              <a:t>WHAT TERM ORIGINATED FROM A PHYSICAL BOUNDARY THAT WAS PAINTED AT ANDERSONVILLE PRISON WHERE PRISONERS WOULD BE SHOT IF THEY PASSED IT?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>
            <a:spLocks noGrp="1"/>
          </p:cNvSpPr>
          <p:nvPr>
            <p:ph type="title"/>
          </p:nvPr>
        </p:nvSpPr>
        <p:spPr>
          <a:xfrm>
            <a:off x="1981200" y="-77583"/>
            <a:ext cx="8229600" cy="836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5</a:t>
            </a:r>
            <a:endParaRPr dirty="0"/>
          </a:p>
        </p:txBody>
      </p:sp>
      <p:sp>
        <p:nvSpPr>
          <p:cNvPr id="162" name="Google Shape;162;p11"/>
          <p:cNvSpPr txBox="1"/>
          <p:nvPr/>
        </p:nvSpPr>
        <p:spPr>
          <a:xfrm>
            <a:off x="0" y="438530"/>
            <a:ext cx="121920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1" dirty="0">
                <a:latin typeface="Candara"/>
                <a:ea typeface="Candara"/>
                <a:cs typeface="Candara"/>
                <a:sym typeface="Candara"/>
              </a:rPr>
              <a:t>“DEADLINE”</a:t>
            </a:r>
            <a:endParaRPr sz="3200" b="1" u="none" strike="noStrike" cap="none" dirty="0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l="8574" r="8574"/>
          <a:stretch/>
        </p:blipFill>
        <p:spPr>
          <a:xfrm>
            <a:off x="2208627" y="1468078"/>
            <a:ext cx="7774746" cy="52735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ctrTitle"/>
          </p:nvPr>
        </p:nvSpPr>
        <p:spPr>
          <a:xfrm>
            <a:off x="1981200" y="15816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Candara"/>
              <a:buNone/>
            </a:pPr>
            <a:r>
              <a:rPr lang="en-US" sz="7200" b="1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6</a:t>
            </a:r>
            <a:endParaRPr/>
          </a:p>
        </p:txBody>
      </p:sp>
      <p:sp>
        <p:nvSpPr>
          <p:cNvPr id="170" name="Google Shape;170;p12"/>
          <p:cNvSpPr txBox="1">
            <a:spLocks noGrp="1"/>
          </p:cNvSpPr>
          <p:nvPr>
            <p:ph type="subTitle" idx="1"/>
          </p:nvPr>
        </p:nvSpPr>
        <p:spPr>
          <a:xfrm>
            <a:off x="171450" y="2733203"/>
            <a:ext cx="11849099" cy="110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NAME THE FILM AND THE YEAR THEY WERE ALL RELEASED</a:t>
            </a:r>
            <a:endParaRPr sz="4000" b="1" u="sng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1" name="Google Shape;171;p12"/>
          <p:cNvPicPr preferRelativeResize="0"/>
          <p:nvPr/>
        </p:nvPicPr>
        <p:blipFill>
          <a:blip r:embed="rId3"/>
          <a:srcRect/>
          <a:stretch/>
        </p:blipFill>
        <p:spPr>
          <a:xfrm>
            <a:off x="1567725" y="680703"/>
            <a:ext cx="9056551" cy="549659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73" name="Google Shape;173;p1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5429" y="955336"/>
            <a:ext cx="10141143" cy="494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74" name="Google Shape;174;p12"/>
          <p:cNvPicPr preferRelativeResize="0"/>
          <p:nvPr/>
        </p:nvPicPr>
        <p:blipFill>
          <a:blip r:embed="rId5"/>
          <a:srcRect/>
          <a:stretch/>
        </p:blipFill>
        <p:spPr>
          <a:xfrm>
            <a:off x="1745579" y="597656"/>
            <a:ext cx="8700843" cy="566268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1" name="Google Shape;174;p12">
            <a:extLst>
              <a:ext uri="{FF2B5EF4-FFF2-40B4-BE49-F238E27FC236}">
                <a16:creationId xmlns:a16="http://schemas.microsoft.com/office/drawing/2014/main" id="{90CF75E0-A011-4D9E-8167-B2681BD08CEB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1104707" y="871387"/>
            <a:ext cx="9982586" cy="511522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3" name="Google Shape;173;p12">
            <a:extLst>
              <a:ext uri="{FF2B5EF4-FFF2-40B4-BE49-F238E27FC236}">
                <a16:creationId xmlns:a16="http://schemas.microsoft.com/office/drawing/2014/main" id="{0226DC9B-1A11-4BD6-8E44-B10021B9A1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9245" y="567701"/>
            <a:ext cx="10173510" cy="57225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97985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001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2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2"/>
                            </p:stCondLst>
                            <p:childTnLst>
                              <p:par>
                                <p:cTn id="2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3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3"/>
                            </p:stCondLst>
                            <p:childTnLst>
                              <p:par>
                                <p:cTn id="3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4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4"/>
                            </p:stCondLst>
                            <p:childTnLst>
                              <p:par>
                                <p:cTn id="40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1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6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6"/>
                            </p:stCondLst>
                            <p:childTnLst>
                              <p:par>
                                <p:cTn id="48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300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08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72"/>
          <p:cNvSpPr txBox="1"/>
          <p:nvPr/>
        </p:nvSpPr>
        <p:spPr>
          <a:xfrm>
            <a:off x="1647947" y="1929"/>
            <a:ext cx="88961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16</a:t>
            </a:r>
            <a:endParaRPr sz="3200" b="1" i="0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87" name="Google Shape;187;p72"/>
          <p:cNvPicPr preferRelativeResize="0"/>
          <p:nvPr/>
        </p:nvPicPr>
        <p:blipFill>
          <a:blip r:embed="rId3"/>
          <a:srcRect/>
          <a:stretch/>
        </p:blipFill>
        <p:spPr>
          <a:xfrm>
            <a:off x="2423300" y="1730181"/>
            <a:ext cx="7345401" cy="455208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52042" y="768428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i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 LINCOLN LAWYER</a:t>
            </a:r>
          </a:p>
        </p:txBody>
      </p:sp>
    </p:spTree>
    <p:extLst>
      <p:ext uri="{BB962C8B-B14F-4D97-AF65-F5344CB8AC3E}">
        <p14:creationId xmlns:p14="http://schemas.microsoft.com/office/powerpoint/2010/main" val="5858682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i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HOP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1971732" y="1214164"/>
            <a:ext cx="8248536" cy="5024669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42954823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i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DRIVE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1591857" y="1380084"/>
            <a:ext cx="9008286" cy="452118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019619190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6"/>
          <p:cNvSpPr txBox="1"/>
          <p:nvPr/>
        </p:nvSpPr>
        <p:spPr>
          <a:xfrm>
            <a:off x="0" y="-165172"/>
            <a:ext cx="12191999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br>
              <a:rPr lang="en-US" sz="9600" b="1" i="0" u="none" strike="noStrike" cap="none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6600" b="1" i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J. EDGAR</a:t>
            </a:r>
          </a:p>
        </p:txBody>
      </p:sp>
      <p:pic>
        <p:nvPicPr>
          <p:cNvPr id="209" name="Google Shape;209;p76"/>
          <p:cNvPicPr preferRelativeResize="0"/>
          <p:nvPr/>
        </p:nvPicPr>
        <p:blipFill>
          <a:blip r:embed="rId3"/>
          <a:srcRect/>
          <a:stretch/>
        </p:blipFill>
        <p:spPr>
          <a:xfrm>
            <a:off x="2225432" y="1246369"/>
            <a:ext cx="7741137" cy="498509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575958837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5"/>
          <p:cNvSpPr txBox="1"/>
          <p:nvPr/>
        </p:nvSpPr>
        <p:spPr>
          <a:xfrm>
            <a:off x="0" y="551758"/>
            <a:ext cx="12192000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400" b="1" i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 GREEN HORNET</a:t>
            </a:r>
            <a:endParaRPr lang="en-US" sz="6400" b="1" i="1" u="none" strike="noStrike" cap="none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C33A78-21D3-4CEC-8FA1-DF362387A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00842"/>
            <a:ext cx="9753600" cy="5105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30275805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35109" y="345095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THEY WERE ALL RELEASED IN…</a:t>
            </a:r>
          </a:p>
        </p:txBody>
      </p:sp>
      <p:sp>
        <p:nvSpPr>
          <p:cNvPr id="6" name="Google Shape;193;p73">
            <a:extLst>
              <a:ext uri="{FF2B5EF4-FFF2-40B4-BE49-F238E27FC236}">
                <a16:creationId xmlns:a16="http://schemas.microsoft.com/office/drawing/2014/main" id="{0A23BDE4-5628-43B8-BE03-1D19BC9B44AD}"/>
              </a:ext>
            </a:extLst>
          </p:cNvPr>
          <p:cNvSpPr txBox="1"/>
          <p:nvPr/>
        </p:nvSpPr>
        <p:spPr>
          <a:xfrm>
            <a:off x="0" y="3133909"/>
            <a:ext cx="12192000" cy="44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413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5471269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1" y="591095"/>
            <a:ext cx="1219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QUESTION # 7</a:t>
            </a:r>
            <a:b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latin typeface="Candara"/>
                <a:ea typeface="Candara"/>
                <a:cs typeface="Candara"/>
                <a:sym typeface="Candara"/>
              </a:rPr>
              <a:t>THE BODY HUMAN</a:t>
            </a:r>
            <a:b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FF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40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2" y="862029"/>
            <a:ext cx="12191998" cy="541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-US" sz="9600" b="1" dirty="0">
                <a:solidFill>
                  <a:srgbClr val="FF0000"/>
                </a:solidFill>
                <a:latin typeface="Candara"/>
                <a:sym typeface="Candara"/>
              </a:rPr>
              <a:t>IF A MEDICATION IS LABELED “QID,” HOW OFTEN SHOULD IT BE TAKEN?</a:t>
            </a:r>
            <a:r>
              <a:rPr lang="en-US" sz="7200" b="1" dirty="0">
                <a:solidFill>
                  <a:srgbClr val="FF0000"/>
                </a:solidFill>
                <a:latin typeface="Candara"/>
                <a:sym typeface="Candara"/>
              </a:rPr>
              <a:t> </a:t>
            </a:r>
            <a:endParaRPr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mb dir="vert"/>
      </p:transition>
    </mc:Choice>
    <mc:Fallback xmlns="">
      <p:transition spd="slow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1867472" y="-304800"/>
            <a:ext cx="845705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ANSWER # 7</a:t>
            </a:r>
            <a:endParaRPr dirty="0">
              <a:solidFill>
                <a:srgbClr val="0C0C0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A59A7-62AB-64B0-1AF2-3909F1FCD0D7}"/>
              </a:ext>
            </a:extLst>
          </p:cNvPr>
          <p:cNvSpPr txBox="1"/>
          <p:nvPr/>
        </p:nvSpPr>
        <p:spPr>
          <a:xfrm>
            <a:off x="174522" y="766031"/>
            <a:ext cx="11842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rgbClr val="FF0000"/>
                </a:solidFill>
                <a:latin typeface="Candara" panose="020E0502030303020204" pitchFamily="34" charset="0"/>
              </a:rPr>
              <a:t>“FOUR </a:t>
            </a:r>
            <a:r>
              <a:rPr lang="en-US" sz="5400" b="1" dirty="0">
                <a:solidFill>
                  <a:srgbClr val="FF0000"/>
                </a:solidFill>
                <a:latin typeface="Candara" panose="020E0502030303020204" pitchFamily="34" charset="0"/>
              </a:rPr>
              <a:t>TIMES </a:t>
            </a:r>
            <a:r>
              <a:rPr lang="en-US" sz="5400" b="1">
                <a:solidFill>
                  <a:srgbClr val="FF0000"/>
                </a:solidFill>
                <a:latin typeface="Candara" panose="020E0502030303020204" pitchFamily="34" charset="0"/>
              </a:rPr>
              <a:t>A DAY”</a:t>
            </a:r>
            <a:endParaRPr lang="en-US" sz="5400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87318" y="2183873"/>
            <a:ext cx="5817363" cy="387824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 dir="out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0" y="814053"/>
            <a:ext cx="12192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>
              <a:buSzPct val="100000"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8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HANDSOME DEVILS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4 - PART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0" y="2207974"/>
            <a:ext cx="12192000" cy="374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90000"/>
              </a:lnSpc>
              <a:buSzPts val="8000"/>
            </a:pPr>
            <a:r>
              <a:rPr lang="en-US" sz="6600" b="1" dirty="0">
                <a:solidFill>
                  <a:srgbClr val="FFC000"/>
                </a:solidFill>
                <a:latin typeface="Candara"/>
                <a:sym typeface="Candara"/>
              </a:rPr>
              <a:t>OF THE 2,817 CELEBRITIES HONORED WITH A STAR ON THE HOLLYWOOD WALK OF FAME, WHICH FOUR ARE DOGS?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8</a:t>
            </a:r>
            <a:endParaRPr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172509" y="1300522"/>
            <a:ext cx="1219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LASSIE</a:t>
            </a:r>
          </a:p>
          <a:p>
            <a:pPr lvl="0">
              <a:buSzPts val="5400"/>
            </a:pP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RIN TIN </a:t>
            </a:r>
            <a:r>
              <a:rPr lang="en-US" sz="7200" b="1" dirty="0" err="1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TIN</a:t>
            </a:r>
            <a:endParaRPr lang="en-US" sz="7200" b="1" dirty="0">
              <a:solidFill>
                <a:schemeClr val="bg1">
                  <a:lumMod val="65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  <a:p>
            <a:pPr lvl="0"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SNOOPY</a:t>
            </a:r>
          </a:p>
          <a:p>
            <a:pPr lvl="0">
              <a:buSzPts val="5400"/>
            </a:pP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STRONGHEART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CA3E6-05BE-4F13-8CBB-1543A64206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86701" y="1023678"/>
            <a:ext cx="3525564" cy="466266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>
            <a:spLocks noGrp="1"/>
          </p:cNvSpPr>
          <p:nvPr>
            <p:ph type="title"/>
          </p:nvPr>
        </p:nvSpPr>
        <p:spPr>
          <a:xfrm>
            <a:off x="101600" y="-76200"/>
            <a:ext cx="11988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ct val="100000"/>
              <a:buFont typeface="Candara"/>
              <a:buNone/>
            </a:pPr>
            <a:br>
              <a:rPr lang="en-US" b="1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9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ROCKS AND MINERALS</a:t>
            </a:r>
            <a:endParaRPr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254000" y="1226586"/>
            <a:ext cx="116840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6200"/>
            </a:pPr>
            <a:r>
              <a:rPr lang="en-US" sz="9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WHICH FIERY GEM IS THE BIRTHSTONE FOR THOSE BORN IN JULY?</a:t>
            </a:r>
          </a:p>
        </p:txBody>
      </p:sp>
    </p:spTree>
    <p:extLst>
      <p:ext uri="{BB962C8B-B14F-4D97-AF65-F5344CB8AC3E}">
        <p14:creationId xmlns:p14="http://schemas.microsoft.com/office/powerpoint/2010/main" val="2903086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title"/>
          </p:nvPr>
        </p:nvSpPr>
        <p:spPr>
          <a:xfrm>
            <a:off x="1953228" y="-228600"/>
            <a:ext cx="838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9</a:t>
            </a:r>
            <a:endParaRPr dirty="0"/>
          </a:p>
        </p:txBody>
      </p:sp>
      <p:sp>
        <p:nvSpPr>
          <p:cNvPr id="324" name="Google Shape;324;p32"/>
          <p:cNvSpPr txBox="1"/>
          <p:nvPr/>
        </p:nvSpPr>
        <p:spPr>
          <a:xfrm>
            <a:off x="0" y="484043"/>
            <a:ext cx="121920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RUBY</a:t>
            </a:r>
            <a:endParaRPr sz="3200" b="1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25" name="Google Shape;325;p32"/>
          <p:cNvPicPr preferRelativeResize="0"/>
          <p:nvPr/>
        </p:nvPicPr>
        <p:blipFill>
          <a:blip r:embed="rId3"/>
          <a:srcRect/>
          <a:stretch/>
        </p:blipFill>
        <p:spPr>
          <a:xfrm>
            <a:off x="3856408" y="1695041"/>
            <a:ext cx="4479185" cy="447918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2516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r="30000"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>
            <a:spLocks noGrp="1"/>
          </p:cNvSpPr>
          <p:nvPr>
            <p:ph type="title"/>
          </p:nvPr>
        </p:nvSpPr>
        <p:spPr>
          <a:xfrm>
            <a:off x="2057400" y="0"/>
            <a:ext cx="8153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2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endParaRPr sz="4800" b="1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A091E4-4C3F-4B06-9E41-7D29D963AC56}"/>
              </a:ext>
            </a:extLst>
          </p:cNvPr>
          <p:cNvSpPr txBox="1"/>
          <p:nvPr/>
        </p:nvSpPr>
        <p:spPr>
          <a:xfrm>
            <a:off x="8476488" y="0"/>
            <a:ext cx="3715512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1" name="Google Shape;261;p24"/>
          <p:cNvSpPr/>
          <p:nvPr/>
        </p:nvSpPr>
        <p:spPr>
          <a:xfrm>
            <a:off x="8785322" y="0"/>
            <a:ext cx="3097844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QUESTION # 10    </a:t>
            </a:r>
            <a:r>
              <a:rPr lang="en-US" sz="3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SOUND</a:t>
            </a: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   </a:t>
            </a:r>
            <a:endParaRPr sz="1400" b="0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  3 - PART</a:t>
            </a:r>
            <a:endParaRPr sz="1400" b="0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4"/>
          <p:cNvSpPr/>
          <p:nvPr/>
        </p:nvSpPr>
        <p:spPr>
          <a:xfrm>
            <a:off x="8437850" y="2481560"/>
            <a:ext cx="379169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600"/>
            </a:pPr>
            <a:r>
              <a:rPr lang="en-US" sz="36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NAME THE THREE GROUPS SINGING THIS BEATLES CLASSIC:</a:t>
            </a:r>
            <a:endParaRPr sz="3600" b="1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4" name="Summer World Series">
            <a:hlinkClick r:id="" action="ppaction://media"/>
            <a:extLst>
              <a:ext uri="{FF2B5EF4-FFF2-40B4-BE49-F238E27FC236}">
                <a16:creationId xmlns:a16="http://schemas.microsoft.com/office/drawing/2014/main" id="{C0B4604F-5794-4B84-A8E3-0F764D03E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9675" y="529020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30000"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DC55DAC-5E02-4918-9265-C95BEFDB5FCC}"/>
              </a:ext>
            </a:extLst>
          </p:cNvPr>
          <p:cNvSpPr txBox="1"/>
          <p:nvPr/>
        </p:nvSpPr>
        <p:spPr>
          <a:xfrm>
            <a:off x="8476488" y="0"/>
            <a:ext cx="3715512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Google Shape;270;p25"/>
          <p:cNvSpPr txBox="1"/>
          <p:nvPr/>
        </p:nvSpPr>
        <p:spPr>
          <a:xfrm>
            <a:off x="9295153" y="4417644"/>
            <a:ext cx="2078181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GROUP # 3</a:t>
            </a: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4" name="Google Shape;274;p25"/>
          <p:cNvSpPr txBox="1"/>
          <p:nvPr/>
        </p:nvSpPr>
        <p:spPr>
          <a:xfrm>
            <a:off x="8924544" y="5137030"/>
            <a:ext cx="2819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GODSMACK</a:t>
            </a:r>
            <a:endParaRPr sz="3600" b="1" u="none" strike="noStrike" cap="none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8476488" y="3324720"/>
            <a:ext cx="35321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SOUNDGARDEN</a:t>
            </a:r>
          </a:p>
        </p:txBody>
      </p:sp>
      <p:sp>
        <p:nvSpPr>
          <p:cNvPr id="9" name="Google Shape;270;p25"/>
          <p:cNvSpPr txBox="1"/>
          <p:nvPr/>
        </p:nvSpPr>
        <p:spPr>
          <a:xfrm>
            <a:off x="9203482" y="2640727"/>
            <a:ext cx="2078181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GROUP # 2</a:t>
            </a: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8502932" y="1547803"/>
            <a:ext cx="35321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sym typeface="Candara"/>
              </a:rPr>
              <a:t>THE SUPREMES</a:t>
            </a:r>
            <a:endParaRPr lang="en-US" sz="1050" b="0" u="none" strike="noStrike" cap="none" dirty="0">
              <a:ln>
                <a:solidFill>
                  <a:schemeClr val="bg1"/>
                </a:solidFill>
              </a:ln>
              <a:solidFill>
                <a:srgbClr val="FF0000"/>
              </a:solidFill>
              <a:sym typeface="Arial"/>
            </a:endParaRPr>
          </a:p>
        </p:txBody>
      </p:sp>
      <p:sp>
        <p:nvSpPr>
          <p:cNvPr id="270" name="Google Shape;270;p25"/>
          <p:cNvSpPr txBox="1"/>
          <p:nvPr/>
        </p:nvSpPr>
        <p:spPr>
          <a:xfrm>
            <a:off x="9229927" y="896341"/>
            <a:ext cx="2044930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GROUP # 1</a:t>
            </a:r>
            <a:br>
              <a:rPr lang="en-US" sz="6400" b="1" i="0" u="none" strike="noStrike" cap="none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68" name="Google Shape;268;p25"/>
          <p:cNvSpPr/>
          <p:nvPr/>
        </p:nvSpPr>
        <p:spPr>
          <a:xfrm>
            <a:off x="8786884" y="-44138"/>
            <a:ext cx="2819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10</a:t>
            </a:r>
            <a:br>
              <a:rPr lang="en-US" sz="3200" b="1" i="0" u="none" strike="noStrike" cap="none" dirty="0">
                <a:ln>
                  <a:solidFill>
                    <a:schemeClr val="bg1"/>
                  </a:solidFill>
                </a:ln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i="0" u="none" strike="noStrike" cap="none" dirty="0">
              <a:ln>
                <a:solidFill>
                  <a:schemeClr val="bg1"/>
                </a:solidFill>
              </a:ln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"/>
          <p:cNvSpPr txBox="1"/>
          <p:nvPr/>
        </p:nvSpPr>
        <p:spPr>
          <a:xfrm rot="-495998">
            <a:off x="1066590" y="3528001"/>
            <a:ext cx="217798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100% THIS IS BEER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6"/>
          <p:cNvSpPr txBox="1">
            <a:spLocks noGrp="1"/>
          </p:cNvSpPr>
          <p:nvPr>
            <p:ph type="title"/>
          </p:nvPr>
        </p:nvSpPr>
        <p:spPr>
          <a:xfrm rot="5400000">
            <a:off x="7388279" y="2259480"/>
            <a:ext cx="6730519" cy="23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Candara"/>
              <a:buNone/>
            </a:pPr>
            <a:r>
              <a:rPr lang="en-US" sz="115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halftime</a:t>
            </a:r>
            <a:endParaRPr sz="1150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81" name="Google Shape;281;p26"/>
          <p:cNvSpPr txBox="1"/>
          <p:nvPr/>
        </p:nvSpPr>
        <p:spPr>
          <a:xfrm rot="-5400000">
            <a:off x="-1926798" y="2259480"/>
            <a:ext cx="6730519" cy="23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Candara"/>
              <a:buNone/>
            </a:pPr>
            <a:r>
              <a:rPr lang="en-US" sz="11500" b="1" i="0" u="none" strike="noStrike" cap="none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halftime</a:t>
            </a:r>
            <a:endParaRPr sz="11500" b="0" i="0" u="none" strike="noStrike" cap="none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82" name="Google Shape;282;p26"/>
          <p:cNvPicPr preferRelativeResize="0"/>
          <p:nvPr/>
        </p:nvPicPr>
        <p:blipFill>
          <a:blip r:embed="rId3"/>
          <a:srcRect/>
          <a:stretch/>
        </p:blipFill>
        <p:spPr>
          <a:xfrm>
            <a:off x="3984607" y="565675"/>
            <a:ext cx="4222787" cy="57266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3"/>
          <p:cNvSpPr txBox="1">
            <a:spLocks noGrp="1"/>
          </p:cNvSpPr>
          <p:nvPr>
            <p:ph type="title"/>
          </p:nvPr>
        </p:nvSpPr>
        <p:spPr>
          <a:xfrm>
            <a:off x="-41237" y="0"/>
            <a:ext cx="1223323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QUESTION # 11</a:t>
            </a:r>
            <a:b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HOLLYWOOD</a:t>
            </a:r>
            <a:b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b="1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8" name="Google Shape;408;p43"/>
          <p:cNvSpPr txBox="1">
            <a:spLocks noGrp="1"/>
          </p:cNvSpPr>
          <p:nvPr>
            <p:ph type="body" idx="1"/>
          </p:nvPr>
        </p:nvSpPr>
        <p:spPr>
          <a:xfrm>
            <a:off x="133625" y="1287794"/>
            <a:ext cx="11924751" cy="2058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875" bIns="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6000" b="1" dirty="0">
                <a:solidFill>
                  <a:srgbClr val="002060"/>
                </a:solidFill>
                <a:latin typeface="Candara"/>
                <a:sym typeface="Candara"/>
              </a:rPr>
              <a:t>WHAT MODEL AND CAR SALESMAN LIED ABOUT HIS EXPERIENCE, SHOWED UP IN A SUIT, A ROLEX, AND SLIPPED PAST A DISTRACTED RECEPTIONIST TO LAND THE ROLE OF JAMES BOND IN 1969?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4"/>
          <p:cNvSpPr txBox="1">
            <a:spLocks noGrp="1"/>
          </p:cNvSpPr>
          <p:nvPr>
            <p:ph type="title"/>
          </p:nvPr>
        </p:nvSpPr>
        <p:spPr>
          <a:xfrm>
            <a:off x="0" y="-111144"/>
            <a:ext cx="12192000" cy="91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ANSWER # 11</a:t>
            </a:r>
            <a:endParaRPr dirty="0"/>
          </a:p>
        </p:txBody>
      </p:sp>
      <p:sp>
        <p:nvSpPr>
          <p:cNvPr id="415" name="Google Shape;415;p44"/>
          <p:cNvSpPr txBox="1"/>
          <p:nvPr/>
        </p:nvSpPr>
        <p:spPr>
          <a:xfrm>
            <a:off x="0" y="635904"/>
            <a:ext cx="121920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dirty="0">
                <a:solidFill>
                  <a:srgbClr val="013082"/>
                </a:solidFill>
                <a:latin typeface="Candara"/>
                <a:ea typeface="Candara"/>
                <a:cs typeface="Candara"/>
                <a:sym typeface="Candara"/>
              </a:rPr>
              <a:t>GEORGE LAZENBY</a:t>
            </a:r>
            <a:endParaRPr sz="4400" b="1" u="none" strike="noStrike" cap="none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17" name="Google Shape;417;p44" descr="trumpet the bloodhound poses with breeder and handler heather buehner after winning best in show at the 146th westminster kennel club dog show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07083" y="1921203"/>
            <a:ext cx="6577834" cy="438522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1287088" y="801761"/>
            <a:ext cx="9617824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12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THE BALTIMORE ORIOLES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4 - PART</a:t>
            </a:r>
            <a:br>
              <a:rPr lang="en-US" sz="31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152400" y="1376279"/>
            <a:ext cx="11887200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WHAT FOUR HITTERS HAVE HIT AT LEAST FIVE HOME RUNS THAT HAVE LANDED ON EUTAW STREET WHILE PLAYING FOR THE ORIOLES?</a:t>
            </a:r>
          </a:p>
        </p:txBody>
      </p:sp>
    </p:spTree>
    <p:extLst>
      <p:ext uri="{BB962C8B-B14F-4D97-AF65-F5344CB8AC3E}">
        <p14:creationId xmlns:p14="http://schemas.microsoft.com/office/powerpoint/2010/main" val="129436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12</a:t>
            </a:r>
            <a:endParaRPr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0" y="1104900"/>
            <a:ext cx="1219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72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ANTHONY SANTANDER (11)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7200" b="1" i="0" u="none" strike="noStrike" cap="none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</a:t>
            </a: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CHRIS DAVIS (11)</a:t>
            </a:r>
          </a:p>
          <a:p>
            <a:pPr lvl="0" algn="ctr"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LUKE SCOTT (6)</a:t>
            </a:r>
          </a:p>
          <a:p>
            <a:pPr lvl="0" algn="ctr">
              <a:buSzPts val="5400"/>
            </a:pP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RAFAEL PALMEIRO (5)</a:t>
            </a:r>
            <a:endParaRPr lang="en-US" sz="7200" b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1474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>
            <a:spLocks noGrp="1"/>
          </p:cNvSpPr>
          <p:nvPr>
            <p:ph type="title"/>
          </p:nvPr>
        </p:nvSpPr>
        <p:spPr>
          <a:xfrm>
            <a:off x="101600" y="-76200"/>
            <a:ext cx="11988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ct val="100000"/>
              <a:buFont typeface="Candara"/>
              <a:buNone/>
            </a:pPr>
            <a:br>
              <a:rPr lang="en-US" b="1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13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INSTRUMENTS</a:t>
            </a:r>
            <a:endParaRPr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1" y="1225729"/>
            <a:ext cx="12191999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6000" b="1" dirty="0">
                <a:solidFill>
                  <a:schemeClr val="tx1"/>
                </a:solidFill>
                <a:latin typeface="Candara"/>
                <a:ea typeface="Candara"/>
                <a:cs typeface="Candara"/>
                <a:sym typeface="Candara"/>
              </a:rPr>
              <a:t>PLAYED BY THE UNIVERSITY OF TEXAS MARCHING BAND AND STANDING OVER 9 FEET TALL, “BIG BERTHA 2” IS THE WORLD’S LARGEST TYPE OF WHICH DRUM?</a:t>
            </a:r>
            <a:endParaRPr lang="en-US" sz="6000" b="1" i="1" dirty="0">
              <a:solidFill>
                <a:schemeClr val="tx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494902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title"/>
          </p:nvPr>
        </p:nvSpPr>
        <p:spPr>
          <a:xfrm>
            <a:off x="1953228" y="-228600"/>
            <a:ext cx="838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13</a:t>
            </a:r>
            <a:endParaRPr/>
          </a:p>
        </p:txBody>
      </p:sp>
      <p:sp>
        <p:nvSpPr>
          <p:cNvPr id="324" name="Google Shape;324;p32"/>
          <p:cNvSpPr txBox="1"/>
          <p:nvPr/>
        </p:nvSpPr>
        <p:spPr>
          <a:xfrm>
            <a:off x="0" y="381000"/>
            <a:ext cx="121920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BASS</a:t>
            </a:r>
            <a:endParaRPr lang="en-US" sz="6600" b="1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26391" y="1488955"/>
            <a:ext cx="7539217" cy="50261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4785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"/>
          <p:cNvSpPr txBox="1">
            <a:spLocks noGrp="1"/>
          </p:cNvSpPr>
          <p:nvPr>
            <p:ph type="title"/>
          </p:nvPr>
        </p:nvSpPr>
        <p:spPr>
          <a:xfrm>
            <a:off x="2" y="2272759"/>
            <a:ext cx="12191998" cy="121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14</a:t>
            </a:r>
            <a:endParaRPr sz="40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CONNECTIONS</a:t>
            </a: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6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2800" b="1" dirty="0">
              <a:solidFill>
                <a:srgbClr val="AEABA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03" name="Google Shape;303;p4"/>
          <p:cNvSpPr txBox="1"/>
          <p:nvPr/>
        </p:nvSpPr>
        <p:spPr>
          <a:xfrm>
            <a:off x="3" y="1540349"/>
            <a:ext cx="12191997" cy="123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6200"/>
            </a:pPr>
            <a:endParaRPr lang="en-US" sz="8800" b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Google Shape;303;p4"/>
          <p:cNvSpPr txBox="1"/>
          <p:nvPr/>
        </p:nvSpPr>
        <p:spPr>
          <a:xfrm>
            <a:off x="2" y="760420"/>
            <a:ext cx="12191998" cy="123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6600"/>
            </a:pPr>
            <a:r>
              <a:rPr lang="en-US" sz="44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1. THE ONLY U.S. STATE WHOSE OFFICIAL POSTAL ABBREVIATION IS TWO VOWELS</a:t>
            </a:r>
          </a:p>
          <a:p>
            <a:pPr lvl="0" algn="ctr">
              <a:buSzPts val="6600"/>
            </a:pPr>
            <a:r>
              <a:rPr lang="en-US" sz="44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2. ONLY U.S. PRESIDENT WHO WAS BORN IN # 1</a:t>
            </a:r>
          </a:p>
          <a:p>
            <a:pPr lvl="0" algn="ctr">
              <a:buSzPts val="6600"/>
            </a:pPr>
            <a:r>
              <a:rPr lang="en-US" sz="44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3. COMMON HOUSEHOLD ITEM THAT SHARES THE SAME LAST NAME AS # 2</a:t>
            </a:r>
          </a:p>
          <a:p>
            <a:pPr lvl="0" algn="ctr">
              <a:buSzPts val="6600"/>
            </a:pPr>
            <a:r>
              <a:rPr lang="en-US" sz="44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4. CHARACTER NAME OF CANTANKEROUS # 3 IN AN 1987 ANIMATED FILM </a:t>
            </a:r>
          </a:p>
          <a:p>
            <a:pPr lvl="0" algn="ctr">
              <a:buSzPts val="6600"/>
            </a:pPr>
            <a:r>
              <a:rPr lang="en-US" sz="44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5.  # 4 IS THE PROTAGONIST IN A SERIES OF GAMES FOR WHICH VIDEO GAME COMPANY</a:t>
            </a:r>
          </a:p>
        </p:txBody>
      </p:sp>
    </p:spTree>
    <p:extLst>
      <p:ext uri="{BB962C8B-B14F-4D97-AF65-F5344CB8AC3E}">
        <p14:creationId xmlns:p14="http://schemas.microsoft.com/office/powerpoint/2010/main" val="14023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1"/>
          <p:cNvSpPr txBox="1">
            <a:spLocks noGrp="1"/>
          </p:cNvSpPr>
          <p:nvPr>
            <p:ph type="title"/>
          </p:nvPr>
        </p:nvSpPr>
        <p:spPr>
          <a:xfrm>
            <a:off x="0" y="740407"/>
            <a:ext cx="12191998" cy="121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14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6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2800" b="1" dirty="0">
              <a:solidFill>
                <a:srgbClr val="AEABA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508" y="740407"/>
            <a:ext cx="1219199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</a:rPr>
              <a:t>1 - IOWA </a:t>
            </a:r>
            <a:r>
              <a:rPr lang="en-US" sz="5400" b="1" dirty="0">
                <a:solidFill>
                  <a:srgbClr val="FFC000"/>
                </a:solidFill>
                <a:latin typeface="Candara" panose="020E0502030303020204" pitchFamily="34" charset="0"/>
              </a:rPr>
              <a:t>(IA)</a:t>
            </a:r>
          </a:p>
          <a:p>
            <a:pPr>
              <a:buClr>
                <a:srgbClr val="FFC000"/>
              </a:buClr>
            </a:pP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2 - HERBERT HOOVER</a:t>
            </a:r>
          </a:p>
          <a:p>
            <a:pPr>
              <a:buClr>
                <a:srgbClr val="FFC000"/>
              </a:buClr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</a:rPr>
              <a:t>3 - VACUUM CLEANER</a:t>
            </a:r>
          </a:p>
          <a:p>
            <a:pPr>
              <a:buClr>
                <a:srgbClr val="FFC000"/>
              </a:buClr>
            </a:pPr>
            <a:r>
              <a:rPr lang="en-US" sz="72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4 - “KIRBY” </a:t>
            </a:r>
            <a:r>
              <a:rPr lang="en-US" sz="5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lang="en-US" sz="5400" b="1" i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BRAVE LITTLE TOASTER</a:t>
            </a:r>
            <a:r>
              <a:rPr lang="en-US" sz="5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pPr>
              <a:buClr>
                <a:srgbClr val="FFC000"/>
              </a:buClr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</a:rPr>
              <a:t>5 – NINTENDO</a:t>
            </a:r>
            <a:endParaRPr lang="en-US" sz="7200" b="1" dirty="0">
              <a:solidFill>
                <a:schemeClr val="bg1">
                  <a:lumMod val="65000"/>
                </a:schemeClr>
              </a:solidFill>
              <a:latin typeface="Candara" panose="020E0502030303020204" pitchFamily="34" charset="0"/>
            </a:endParaRPr>
          </a:p>
          <a:p>
            <a:pPr algn="ctr">
              <a:buClr>
                <a:srgbClr val="FFC000"/>
              </a:buClr>
            </a:pPr>
            <a:endParaRPr lang="en-US" sz="7200" b="1" i="1" dirty="0">
              <a:solidFill>
                <a:schemeClr val="bg1">
                  <a:lumMod val="6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70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>
            <a:spLocks noGrp="1"/>
          </p:cNvSpPr>
          <p:nvPr>
            <p:ph type="title"/>
          </p:nvPr>
        </p:nvSpPr>
        <p:spPr>
          <a:xfrm>
            <a:off x="118533" y="-157942"/>
            <a:ext cx="1195493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2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QUESTION # 15</a:t>
            </a:r>
            <a:b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GEOGRAPHY</a:t>
            </a:r>
            <a:endParaRPr dirty="0"/>
          </a:p>
        </p:txBody>
      </p:sp>
      <p:sp>
        <p:nvSpPr>
          <p:cNvPr id="346" name="Google Shape;346;p49"/>
          <p:cNvSpPr txBox="1">
            <a:spLocks noGrp="1"/>
          </p:cNvSpPr>
          <p:nvPr>
            <p:ph type="body" idx="1"/>
          </p:nvPr>
        </p:nvSpPr>
        <p:spPr>
          <a:xfrm>
            <a:off x="59265" y="876300"/>
            <a:ext cx="12073467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5400"/>
              <a:buNone/>
            </a:pPr>
            <a:r>
              <a:rPr lang="en-US" sz="6600" b="1" dirty="0">
                <a:solidFill>
                  <a:schemeClr val="bg1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HOME TO A NAVAL AIR STATION AND THE USS LEXINGTON, WHAT ALLITERATIVELY NAMED CITY IS THE EIGHTH-MOST POPULATED CITY IN TEXAS?</a:t>
            </a:r>
            <a:endParaRPr lang="en-US" sz="66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70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0"/>
          <p:cNvSpPr txBox="1">
            <a:spLocks noGrp="1"/>
          </p:cNvSpPr>
          <p:nvPr>
            <p:ph type="title"/>
          </p:nvPr>
        </p:nvSpPr>
        <p:spPr>
          <a:xfrm>
            <a:off x="1981200" y="41946"/>
            <a:ext cx="8229600" cy="72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ANSWER # 15</a:t>
            </a:r>
            <a:endParaRPr dirty="0"/>
          </a:p>
        </p:txBody>
      </p:sp>
      <p:sp>
        <p:nvSpPr>
          <p:cNvPr id="353" name="Google Shape;353;p50"/>
          <p:cNvSpPr txBox="1">
            <a:spLocks noGrp="1"/>
          </p:cNvSpPr>
          <p:nvPr>
            <p:ph type="body" idx="1"/>
          </p:nvPr>
        </p:nvSpPr>
        <p:spPr>
          <a:xfrm>
            <a:off x="0" y="720684"/>
            <a:ext cx="121260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</a:pPr>
            <a:r>
              <a:rPr lang="en-US" sz="6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CORPUS CHRISTI</a:t>
            </a:r>
            <a:endParaRPr lang="en-US" sz="48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2261" y="1787484"/>
            <a:ext cx="8487478" cy="4349832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ctrTitle"/>
          </p:nvPr>
        </p:nvSpPr>
        <p:spPr>
          <a:xfrm>
            <a:off x="1981200" y="15816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Candara"/>
              <a:buNone/>
            </a:pPr>
            <a:r>
              <a:rPr lang="en-US" sz="72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16</a:t>
            </a:r>
            <a:endParaRPr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70" name="Google Shape;170;p12"/>
          <p:cNvSpPr txBox="1">
            <a:spLocks noGrp="1"/>
          </p:cNvSpPr>
          <p:nvPr>
            <p:ph type="subTitle" idx="1"/>
          </p:nvPr>
        </p:nvSpPr>
        <p:spPr>
          <a:xfrm>
            <a:off x="1295336" y="2206989"/>
            <a:ext cx="9601329" cy="110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NAME THE COUNTRIES FROM THE SUN THAT IS DEPICTED ON THEIR FLAG</a:t>
            </a:r>
            <a:endParaRPr sz="40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1" name="Google Shape;171;p12"/>
          <p:cNvPicPr preferRelativeResize="0"/>
          <p:nvPr/>
        </p:nvPicPr>
        <p:blipFill>
          <a:blip r:embed="rId3"/>
          <a:srcRect/>
          <a:stretch/>
        </p:blipFill>
        <p:spPr>
          <a:xfrm>
            <a:off x="3199386" y="532386"/>
            <a:ext cx="5793229" cy="579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2"/>
          <p:cNvPicPr preferRelativeResize="0"/>
          <p:nvPr/>
        </p:nvPicPr>
        <p:blipFill>
          <a:blip r:embed="rId4"/>
          <a:srcRect/>
          <a:stretch/>
        </p:blipFill>
        <p:spPr>
          <a:xfrm>
            <a:off x="3266974" y="532386"/>
            <a:ext cx="5658053" cy="5793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43971" y="1136433"/>
            <a:ext cx="9104059" cy="4585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2"/>
          <p:cNvPicPr preferRelativeResize="0"/>
          <p:nvPr/>
        </p:nvPicPr>
        <p:blipFill rotWithShape="1">
          <a:blip r:embed="rId6"/>
          <a:srcRect l="21818" r="18851"/>
          <a:stretch/>
        </p:blipFill>
        <p:spPr>
          <a:xfrm>
            <a:off x="2848877" y="287177"/>
            <a:ext cx="6494247" cy="628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2"/>
          <p:cNvPicPr preferRelativeResize="0"/>
          <p:nvPr/>
        </p:nvPicPr>
        <p:blipFill>
          <a:blip r:embed="rId7"/>
          <a:srcRect/>
          <a:stretch/>
        </p:blipFill>
        <p:spPr>
          <a:xfrm>
            <a:off x="3166381" y="499381"/>
            <a:ext cx="5859238" cy="5859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001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1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1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3001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2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2"/>
                            </p:stCondLst>
                            <p:childTnLst>
                              <p:par>
                                <p:cTn id="3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2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2"/>
                            </p:stCondLst>
                            <p:childTnLst>
                              <p:par>
                                <p:cTn id="40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1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3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3"/>
                            </p:stCondLst>
                            <p:childTnLst>
                              <p:par>
                                <p:cTn id="4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3001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04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72"/>
          <p:cNvSpPr txBox="1"/>
          <p:nvPr/>
        </p:nvSpPr>
        <p:spPr>
          <a:xfrm>
            <a:off x="1647947" y="1929"/>
            <a:ext cx="88961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16</a:t>
            </a:r>
            <a:endParaRPr sz="3200" b="1" i="0" u="none" strike="noStrike" cap="none" dirty="0">
              <a:ln>
                <a:solidFill>
                  <a:schemeClr val="bg1"/>
                </a:solidFill>
              </a:ln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87" name="Google Shape;187;p72"/>
          <p:cNvPicPr preferRelativeResize="0"/>
          <p:nvPr/>
        </p:nvPicPr>
        <p:blipFill>
          <a:blip r:embed="rId3"/>
          <a:srcRect/>
          <a:stretch/>
        </p:blipFill>
        <p:spPr>
          <a:xfrm>
            <a:off x="867266" y="2015472"/>
            <a:ext cx="3751868" cy="375186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52042" y="768428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ARGENTINA</a:t>
            </a:r>
          </a:p>
        </p:txBody>
      </p:sp>
      <p:pic>
        <p:nvPicPr>
          <p:cNvPr id="6" name="Google Shape;187;p72">
            <a:extLst>
              <a:ext uri="{FF2B5EF4-FFF2-40B4-BE49-F238E27FC236}">
                <a16:creationId xmlns:a16="http://schemas.microsoft.com/office/drawing/2014/main" id="{E7026A10-88B5-47DF-840A-8C4072C8C1E8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5961530" y="2323903"/>
            <a:ext cx="5144895" cy="313500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868551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ECUADOR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316219" y="1828799"/>
            <a:ext cx="5483959" cy="365597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B3EB08-2629-485B-8BD1-640FECA06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872" y="1461245"/>
            <a:ext cx="4482760" cy="45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91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ANTIGUA AND BARBUDA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645459" y="2641527"/>
            <a:ext cx="4966447" cy="240710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Google Shape;194;p73"/>
          <p:cNvPicPr preferRelativeResize="0"/>
          <p:nvPr/>
        </p:nvPicPr>
        <p:blipFill>
          <a:blip r:embed="rId4"/>
          <a:srcRect/>
          <a:stretch/>
        </p:blipFill>
        <p:spPr>
          <a:xfrm>
            <a:off x="6364941" y="1760012"/>
            <a:ext cx="5621136" cy="393257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996542875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6"/>
          <p:cNvSpPr txBox="1"/>
          <p:nvPr/>
        </p:nvSpPr>
        <p:spPr>
          <a:xfrm>
            <a:off x="0" y="-165172"/>
            <a:ext cx="12191999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br>
              <a:rPr lang="en-US" sz="9600" b="1" i="0" u="none" strike="noStrike" cap="none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66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KYRGYZSTAN</a:t>
            </a:r>
          </a:p>
        </p:txBody>
      </p:sp>
      <p:pic>
        <p:nvPicPr>
          <p:cNvPr id="209" name="Google Shape;209;p76"/>
          <p:cNvPicPr preferRelativeResize="0"/>
          <p:nvPr/>
        </p:nvPicPr>
        <p:blipFill>
          <a:blip r:embed="rId3"/>
          <a:srcRect/>
          <a:stretch/>
        </p:blipFill>
        <p:spPr>
          <a:xfrm>
            <a:off x="313592" y="1789774"/>
            <a:ext cx="6157545" cy="369452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Google Shape;209;p76"/>
          <p:cNvPicPr preferRelativeResize="0"/>
          <p:nvPr/>
        </p:nvPicPr>
        <p:blipFill rotWithShape="1">
          <a:blip r:embed="rId4"/>
          <a:srcRect l="23740" t="1011" r="20254" b="1011"/>
          <a:stretch/>
        </p:blipFill>
        <p:spPr>
          <a:xfrm>
            <a:off x="7835152" y="1523906"/>
            <a:ext cx="3827931" cy="422626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288884306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5"/>
          <p:cNvSpPr txBox="1"/>
          <p:nvPr/>
        </p:nvSpPr>
        <p:spPr>
          <a:xfrm>
            <a:off x="0" y="551758"/>
            <a:ext cx="12192000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400" b="1" u="none" strike="noStrike" cap="none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URUGUAY</a:t>
            </a:r>
          </a:p>
        </p:txBody>
      </p:sp>
      <p:pic>
        <p:nvPicPr>
          <p:cNvPr id="4" name="Google Shape;201;p75"/>
          <p:cNvPicPr preferRelativeResize="0"/>
          <p:nvPr/>
        </p:nvPicPr>
        <p:blipFill>
          <a:blip r:embed="rId3"/>
          <a:srcRect/>
          <a:stretch/>
        </p:blipFill>
        <p:spPr>
          <a:xfrm>
            <a:off x="6410806" y="2039815"/>
            <a:ext cx="4939499" cy="329711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801A3B-6B59-471D-9A97-990978ECE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63" y="1492623"/>
            <a:ext cx="4301378" cy="430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56659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845820" y="249315"/>
            <a:ext cx="1050036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17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NATURE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702733" y="856397"/>
            <a:ext cx="10786534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6200"/>
            </a:pPr>
            <a:r>
              <a:rPr lang="en-US" sz="7200" b="1" dirty="0">
                <a:latin typeface="Candara"/>
                <a:ea typeface="Candara"/>
                <a:cs typeface="Candara"/>
                <a:sym typeface="Candara"/>
              </a:rPr>
              <a:t>ACCORDING TO THE U.S. GEOLOGICAL SURVEY,  </a:t>
            </a:r>
          </a:p>
          <a:p>
            <a:pPr lvl="0" algn="ctr">
              <a:buSzPts val="6200"/>
            </a:pPr>
            <a:r>
              <a:rPr lang="en-US" sz="7200" b="1" dirty="0">
                <a:latin typeface="Candara"/>
                <a:ea typeface="Candara"/>
                <a:cs typeface="Candara"/>
                <a:sym typeface="Candara"/>
              </a:rPr>
              <a:t>WHICH GROUP OF PLANTS OR TREES PRODUCE THEIR SEEDS IN CONES?</a:t>
            </a:r>
          </a:p>
        </p:txBody>
      </p:sp>
    </p:spTree>
    <p:extLst>
      <p:ext uri="{BB962C8B-B14F-4D97-AF65-F5344CB8AC3E}">
        <p14:creationId xmlns:p14="http://schemas.microsoft.com/office/powerpoint/2010/main" val="216531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17</a:t>
            </a:r>
            <a:endParaRPr dirty="0"/>
          </a:p>
        </p:txBody>
      </p:sp>
      <p:sp>
        <p:nvSpPr>
          <p:cNvPr id="224" name="Google Shape;224;p70"/>
          <p:cNvSpPr txBox="1"/>
          <p:nvPr/>
        </p:nvSpPr>
        <p:spPr>
          <a:xfrm>
            <a:off x="158496" y="541612"/>
            <a:ext cx="1203350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8000" b="1" dirty="0">
                <a:solidFill>
                  <a:schemeClr val="tx1"/>
                </a:solidFill>
                <a:latin typeface="Candara"/>
                <a:ea typeface="Candara"/>
                <a:cs typeface="Candara"/>
                <a:sym typeface="Candara"/>
              </a:rPr>
              <a:t>CONIFERS</a:t>
            </a:r>
            <a:endParaRPr sz="4400" b="1" u="none" strike="noStrike" cap="none" dirty="0">
              <a:solidFill>
                <a:schemeClr val="tx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22D0A-7C96-4C32-B37A-AF3D6A20CD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19275" y="1962647"/>
            <a:ext cx="7953451" cy="415240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61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-1" y="1022801"/>
            <a:ext cx="12191999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>
              <a:buSzPct val="100000"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18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7 – 3 – 1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1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90055" y="1022801"/>
            <a:ext cx="12101943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44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⑦ THIS COMPANY WAS FOUNDED IN 1892 AS A SUPPLIER FOR THE ELITE OUTDOORSMAN</a:t>
            </a:r>
          </a:p>
          <a:p>
            <a:pPr algn="ctr">
              <a:buClr>
                <a:schemeClr val="lt1"/>
              </a:buClr>
              <a:buSzPts val="5400"/>
            </a:pPr>
            <a:r>
              <a:rPr lang="en-US" sz="4400" b="1" i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③ </a:t>
            </a:r>
            <a:r>
              <a:rPr lang="en-US" sz="44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OUTFITTED GEAR FOR THEODORE ROOSEVELT’S SAFARI TRIPS, CHARLES LINDBERGH’S HISTORIC ATLANTIC FLIGHT, AND RICHARD E. BYRD’S EXPEDITION TO ANTARCTICA</a:t>
            </a:r>
          </a:p>
          <a:p>
            <a:pPr algn="ctr">
              <a:buClr>
                <a:schemeClr val="lt1"/>
              </a:buClr>
              <a:buSzPts val="5400"/>
            </a:pPr>
            <a:r>
              <a:rPr lang="en-US" sz="4400" b="1" i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① </a:t>
            </a:r>
            <a:r>
              <a:rPr lang="en-US" sz="44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NOW TAILORED TO THE 20’s TO 40’s CROWD AND “SUMMER GIRLS” ACCORDING TO LFO…</a:t>
            </a:r>
            <a:endParaRPr lang="en-US" sz="4400" b="1" i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39202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312805" y="0"/>
            <a:ext cx="3566391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18</a:t>
            </a:r>
            <a:endParaRPr sz="4000"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0" y="577079"/>
            <a:ext cx="121920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5400"/>
            </a:pPr>
            <a:r>
              <a:rPr lang="en-US" sz="6000" b="1" dirty="0">
                <a:solidFill>
                  <a:srgbClr val="FFC000"/>
                </a:solidFill>
                <a:latin typeface="Candara"/>
                <a:sym typeface="Candara"/>
              </a:rPr>
              <a:t>ABERCROMBIE &amp; FITCH</a:t>
            </a:r>
            <a:endParaRPr lang="en-US" sz="4000" b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59EAB-CDDB-41B3-BF6E-49BC42FDF8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77037" y="1800954"/>
            <a:ext cx="6437926" cy="48284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013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"/>
          <p:cNvSpPr txBox="1"/>
          <p:nvPr/>
        </p:nvSpPr>
        <p:spPr>
          <a:xfrm>
            <a:off x="98473" y="-79131"/>
            <a:ext cx="1194347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lang="en-US" sz="3600" b="1" i="0" u="none" strike="noStrike" cap="none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i="0" u="none" strike="noStrike" cap="none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QUESTION # 19</a:t>
            </a:r>
            <a:br>
              <a:rPr lang="en-US" sz="4000" b="1" i="0" u="none" strike="noStrike" cap="none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SNACKS AND WATERS!</a:t>
            </a:r>
            <a:endParaRPr sz="4000" b="1" i="0" u="none" strike="noStrike" cap="none" dirty="0">
              <a:solidFill>
                <a:srgbClr val="17161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98473" y="1154290"/>
            <a:ext cx="121920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GROWN FOR ITS RHIZOMES WHICH ARE GROUND INTO A PASTE, WHAT CONDIMENT IN AMERICA IS ACTUALLY A MIXTURE </a:t>
            </a:r>
            <a:r>
              <a:rPr lang="en-US" sz="60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OF HORSERADISH</a:t>
            </a:r>
            <a:r>
              <a:rPr lang="en-US" sz="6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, MUSTARD, AND FOOD COLORING?</a:t>
            </a:r>
            <a:endParaRPr sz="6000" b="1" u="none" strike="noStrike" cap="none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465474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"/>
          <p:cNvSpPr txBox="1">
            <a:spLocks noGrp="1"/>
          </p:cNvSpPr>
          <p:nvPr>
            <p:ph type="title"/>
          </p:nvPr>
        </p:nvSpPr>
        <p:spPr>
          <a:xfrm>
            <a:off x="1905000" y="24842"/>
            <a:ext cx="8382000" cy="8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00000"/>
              <a:buFont typeface="Candara"/>
              <a:buNone/>
            </a:pPr>
            <a:br>
              <a:rPr lang="en-US" sz="3200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ANSWER # 19</a:t>
            </a:r>
            <a:br>
              <a:rPr lang="en-US" sz="3200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17161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0" y="649173"/>
            <a:ext cx="121919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7200" b="1" dirty="0">
                <a:solidFill>
                  <a:srgbClr val="FF0000"/>
                </a:solidFill>
                <a:latin typeface="Candara"/>
                <a:sym typeface="Candara"/>
              </a:rPr>
              <a:t>WASABI</a:t>
            </a:r>
            <a:endParaRPr sz="1100" b="0" u="none" strike="noStrike" cap="none" dirty="0">
              <a:solidFill>
                <a:srgbClr val="00B050"/>
              </a:solidFill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64687" y="1978616"/>
            <a:ext cx="6862627" cy="42891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5"/>
          <p:cNvSpPr txBox="1">
            <a:spLocks noGrp="1"/>
          </p:cNvSpPr>
          <p:nvPr>
            <p:ph type="title"/>
          </p:nvPr>
        </p:nvSpPr>
        <p:spPr>
          <a:xfrm>
            <a:off x="0" y="182150"/>
            <a:ext cx="12192000" cy="21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QUESTION # 20</a:t>
            </a:r>
            <a:b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THE GOVERNMENT</a:t>
            </a:r>
            <a:b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WAGER UP TO 15 POINTS</a:t>
            </a:r>
            <a:endParaRPr sz="40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1" y="1552590"/>
            <a:ext cx="12192000" cy="5447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58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SERVING DURING THE KENNEDY, JOHNSON, AND NIXON ADMINISTRATIONS, CURRENTLY AT 104 YEARS OLD, WHO IS THE HIGHEST RANKING, OLDEST-LIVING FORMER U.S. GOVERNMENT OFFICIAL?</a:t>
            </a:r>
            <a:endParaRPr lang="en-US" sz="5800" b="1" i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5574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6"/>
          <p:cNvSpPr txBox="1">
            <a:spLocks noGrp="1"/>
          </p:cNvSpPr>
          <p:nvPr>
            <p:ph type="title"/>
          </p:nvPr>
        </p:nvSpPr>
        <p:spPr>
          <a:xfrm>
            <a:off x="0" y="28576"/>
            <a:ext cx="1219200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ANSWER # 20</a:t>
            </a:r>
            <a:endParaRPr dirty="0"/>
          </a:p>
        </p:txBody>
      </p:sp>
      <p:sp>
        <p:nvSpPr>
          <p:cNvPr id="460" name="Google Shape;460;p36"/>
          <p:cNvSpPr txBox="1"/>
          <p:nvPr/>
        </p:nvSpPr>
        <p:spPr>
          <a:xfrm>
            <a:off x="73152" y="599179"/>
            <a:ext cx="1204264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PAUL IGNATIUS</a:t>
            </a:r>
            <a:endParaRPr sz="4400" b="1" u="none" strike="noStrike" cap="none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5" name="Google Shape;461;p36">
            <a:extLst>
              <a:ext uri="{FF2B5EF4-FFF2-40B4-BE49-F238E27FC236}">
                <a16:creationId xmlns:a16="http://schemas.microsoft.com/office/drawing/2014/main" id="{14A54C6E-4CE4-453D-AC35-D74EA4FD6365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1772720" y="1647825"/>
            <a:ext cx="8646561" cy="473653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2974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3"/>
          <p:cNvSpPr txBox="1">
            <a:spLocks noGrp="1"/>
          </p:cNvSpPr>
          <p:nvPr>
            <p:ph type="title"/>
          </p:nvPr>
        </p:nvSpPr>
        <p:spPr>
          <a:xfrm>
            <a:off x="76200" y="228600"/>
            <a:ext cx="12039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dirty="0">
                <a:solidFill>
                  <a:srgbClr val="FF0000"/>
                </a:solidFill>
                <a:latin typeface="Candara" panose="020E0502030303020204" pitchFamily="34" charset="0"/>
                <a:sym typeface="Calibri"/>
              </a:rPr>
              <a:t>TIE BREAKER ANSWER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81" name="Google Shape;481;p53"/>
          <p:cNvSpPr txBox="1">
            <a:spLocks noGrp="1"/>
          </p:cNvSpPr>
          <p:nvPr>
            <p:ph type="body" idx="1"/>
          </p:nvPr>
        </p:nvSpPr>
        <p:spPr>
          <a:xfrm>
            <a:off x="0" y="1595727"/>
            <a:ext cx="12191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9900"/>
              <a:buNone/>
            </a:pPr>
            <a:r>
              <a:rPr lang="en-US" sz="16600" b="1" dirty="0">
                <a:solidFill>
                  <a:srgbClr val="F8F8F8"/>
                </a:solidFill>
                <a:latin typeface="Candara"/>
                <a:ea typeface="Candara"/>
                <a:cs typeface="Candara"/>
                <a:sym typeface="Candara"/>
              </a:rPr>
              <a:t>831</a:t>
            </a:r>
            <a:r>
              <a:rPr lang="en-US" sz="11500" b="1" dirty="0">
                <a:solidFill>
                  <a:srgbClr val="D8D8D8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br>
              <a:rPr lang="en-US" sz="1600" b="1" dirty="0">
                <a:solidFill>
                  <a:srgbClr val="525252"/>
                </a:solidFill>
              </a:rPr>
            </a:br>
            <a:endParaRPr sz="5400" b="1" dirty="0">
              <a:solidFill>
                <a:srgbClr val="5252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8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97DE8-DE78-8CA4-A4E3-9506BBBA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0CAB17-F6A8-9F3E-EF4D-F906807D5C85}"/>
              </a:ext>
            </a:extLst>
          </p:cNvPr>
          <p:cNvSpPr txBox="1">
            <a:spLocks/>
          </p:cNvSpPr>
          <p:nvPr/>
        </p:nvSpPr>
        <p:spPr bwMode="auto">
          <a:xfrm>
            <a:off x="0" y="189020"/>
            <a:ext cx="12192000" cy="647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80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  <a:sym typeface="Arial"/>
              </a:rPr>
              <a:t>FINAL RESULTS</a:t>
            </a:r>
            <a:endParaRPr lang="en-US" sz="6000" b="1" dirty="0">
              <a:solidFill>
                <a:srgbClr val="FCF7F1"/>
              </a:solidFill>
              <a:latin typeface="Calibri"/>
            </a:endParaRPr>
          </a:p>
          <a:p>
            <a:pPr marL="0" indent="0" algn="ctr">
              <a:buClrTx/>
              <a:buNone/>
              <a:defRPr/>
            </a:pPr>
            <a:r>
              <a:rPr kumimoji="0" lang="en-US" sz="6000" b="1" strike="noStrike" kern="1200" cap="none" spc="0" normalizeH="0" baseline="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Arial"/>
              </a:rPr>
              <a:t>1</a:t>
            </a:r>
            <a:r>
              <a:rPr kumimoji="0" lang="en-US" sz="6000" b="1" strike="noStrike" kern="1200" cap="none" spc="0" normalizeH="0" baseline="3000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Arial"/>
              </a:rPr>
              <a:t>ST</a:t>
            </a:r>
            <a:r>
              <a:rPr kumimoji="0" lang="en-US" sz="6000" b="1" strike="noStrike" kern="1200" cap="none" spc="0" normalizeH="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Arial"/>
              </a:rPr>
              <a:t> $500 – </a:t>
            </a:r>
            <a:r>
              <a:rPr lang="en-US" sz="6000" b="1" dirty="0">
                <a:solidFill>
                  <a:srgbClr val="FCF7F1"/>
                </a:solidFill>
              </a:rPr>
              <a:t>CLUB PENGUIN</a:t>
            </a:r>
            <a:endParaRPr kumimoji="0" lang="en-US" sz="6000" b="1" strike="noStrike" kern="1200" cap="none" spc="0" normalizeH="0" noProof="0" dirty="0">
              <a:ln>
                <a:noFill/>
              </a:ln>
              <a:solidFill>
                <a:srgbClr val="FCF7F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sym typeface="Arial"/>
            </a:endParaRPr>
          </a:p>
          <a:p>
            <a:pPr marL="0" indent="0" algn="ctr">
              <a:buClrTx/>
              <a:buNone/>
              <a:defRPr/>
            </a:pPr>
            <a:r>
              <a:rPr lang="en-US" sz="54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2</a:t>
            </a:r>
            <a:r>
              <a:rPr lang="en-US" sz="5400" b="1" baseline="3000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ND</a:t>
            </a:r>
            <a:r>
              <a:rPr lang="en-US" sz="54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$300 – </a:t>
            </a:r>
            <a:r>
              <a:rPr lang="en-US" sz="5400" b="1" dirty="0">
                <a:solidFill>
                  <a:prstClr val="white"/>
                </a:solidFill>
              </a:rPr>
              <a:t>LITE</a:t>
            </a:r>
            <a:endParaRPr lang="en-US" sz="5400" b="1" baseline="0" dirty="0">
              <a:solidFill>
                <a:srgbClr val="FCF7F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0" indent="0" algn="ctr">
              <a:buClrTx/>
              <a:buNone/>
              <a:defRPr/>
            </a:pPr>
            <a:r>
              <a:rPr kumimoji="0" lang="en-US" sz="4400" b="1" strike="noStrike" kern="1200" cap="none" spc="0" normalizeH="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  <a:sym typeface="Arial"/>
              </a:rPr>
              <a:t>3</a:t>
            </a:r>
            <a:r>
              <a:rPr kumimoji="0" lang="en-US" sz="4400" b="1" strike="noStrike" kern="1200" cap="none" spc="0" normalizeH="0" baseline="3000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  <a:sym typeface="Arial"/>
              </a:rPr>
              <a:t>RD</a:t>
            </a:r>
            <a:r>
              <a:rPr kumimoji="0" lang="en-US" sz="4400" b="1" strike="noStrike" kern="1200" cap="none" spc="0" normalizeH="0" noProof="0" dirty="0">
                <a:ln>
                  <a:noFill/>
                </a:ln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  <a:sym typeface="Arial"/>
              </a:rPr>
              <a:t> $150 – </a:t>
            </a:r>
            <a:r>
              <a:rPr lang="en-US" sz="4400" b="1" dirty="0">
                <a:solidFill>
                  <a:srgbClr val="FFFF00"/>
                </a:solidFill>
              </a:rPr>
              <a:t>B SQUAD</a:t>
            </a:r>
            <a:endParaRPr kumimoji="0" lang="en-US" sz="4400" b="1" strike="noStrike" kern="1200" cap="none" spc="0" normalizeH="0" noProof="0" dirty="0">
              <a:ln>
                <a:noFill/>
              </a:ln>
              <a:solidFill>
                <a:srgbClr val="FCF7F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  <a:sym typeface="Arial"/>
            </a:endParaRPr>
          </a:p>
          <a:p>
            <a:pPr marL="0" indent="0" algn="ctr">
              <a:buClrTx/>
              <a:buNone/>
              <a:defRPr/>
            </a:pPr>
            <a:r>
              <a:rPr lang="en-US" sz="36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4</a:t>
            </a:r>
            <a:r>
              <a:rPr lang="en-US" sz="3600" b="1" baseline="3000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</a:t>
            </a:r>
            <a:r>
              <a:rPr lang="en-US" sz="36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$50 – </a:t>
            </a:r>
            <a:r>
              <a:rPr lang="en-US" sz="3600" b="1" dirty="0">
                <a:solidFill>
                  <a:srgbClr val="FCF7F1"/>
                </a:solidFill>
              </a:rPr>
              <a:t>COUSIN EDDIE’S KIDS</a:t>
            </a:r>
            <a:r>
              <a:rPr lang="en-US" sz="36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</a:p>
          <a:p>
            <a:pPr marL="0" lvl="0" indent="0" algn="ctr">
              <a:buClrTx/>
              <a:buNone/>
              <a:defRPr/>
            </a:pPr>
            <a:r>
              <a:rPr lang="en-US" sz="2800" b="1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5</a:t>
            </a:r>
            <a:r>
              <a:rPr lang="en-US" sz="2800" b="1" baseline="3000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</a:t>
            </a:r>
            <a:r>
              <a:rPr lang="en-US" sz="2800" b="1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$50 GIFT CARD – </a:t>
            </a:r>
            <a:r>
              <a:rPr lang="en-US" sz="2800" b="1" dirty="0">
                <a:solidFill>
                  <a:srgbClr val="FCF7F1"/>
                </a:solidFill>
              </a:rPr>
              <a:t>SQUANDERERS</a:t>
            </a:r>
            <a:endParaRPr lang="en-US" sz="2800" b="1" dirty="0">
              <a:solidFill>
                <a:srgbClr val="FCF7F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0" indent="0" algn="ctr">
              <a:buClrTx/>
              <a:buNone/>
              <a:defRPr/>
            </a:pPr>
            <a:r>
              <a:rPr lang="en-US" sz="28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6</a:t>
            </a:r>
            <a:r>
              <a:rPr lang="en-US" sz="2800" b="1" baseline="3000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</a:t>
            </a:r>
            <a:r>
              <a:rPr lang="en-US" sz="2800" b="1" baseline="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$40 GIFT CARD – </a:t>
            </a:r>
            <a:r>
              <a:rPr lang="en-US" sz="2800" b="1" dirty="0">
                <a:solidFill>
                  <a:srgbClr val="FFFF00"/>
                </a:solidFill>
              </a:rPr>
              <a:t>ONE MINUTE REMAININ</a:t>
            </a:r>
            <a:endParaRPr lang="en-US" sz="2800" b="1" baseline="0" dirty="0">
              <a:solidFill>
                <a:srgbClr val="FCF7F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0" indent="0" algn="ctr">
              <a:buClrTx/>
              <a:buNone/>
              <a:defRPr/>
            </a:pPr>
            <a:r>
              <a:rPr lang="en-US" sz="2000" b="1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13</a:t>
            </a:r>
            <a:r>
              <a:rPr lang="en-US" sz="2000" b="1" baseline="30000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</a:t>
            </a:r>
            <a:r>
              <a:rPr lang="en-US" sz="2000" b="1" dirty="0">
                <a:solidFill>
                  <a:srgbClr val="FCF7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$25 GIFT CARD – </a:t>
            </a:r>
            <a:r>
              <a:rPr lang="en-US" sz="2000" b="1" dirty="0">
                <a:solidFill>
                  <a:srgbClr val="FFFF00"/>
                </a:solidFill>
              </a:rPr>
              <a:t>MARKSMEN</a:t>
            </a:r>
          </a:p>
        </p:txBody>
      </p:sp>
    </p:spTree>
    <p:extLst>
      <p:ext uri="{BB962C8B-B14F-4D97-AF65-F5344CB8AC3E}">
        <p14:creationId xmlns:p14="http://schemas.microsoft.com/office/powerpoint/2010/main" val="3627351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title"/>
          </p:nvPr>
        </p:nvSpPr>
        <p:spPr>
          <a:xfrm>
            <a:off x="6169573" y="1028603"/>
            <a:ext cx="6022428" cy="108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0"/>
              <a:buFont typeface="Candara"/>
              <a:buNone/>
            </a:pPr>
            <a:r>
              <a:rPr lang="en-US" sz="7200" b="1" dirty="0">
                <a:ln>
                  <a:solidFill>
                    <a:srgbClr val="FFFF00"/>
                  </a:solidFill>
                </a:ln>
                <a:latin typeface="Candara"/>
                <a:ea typeface="Candara"/>
                <a:cs typeface="Candara"/>
                <a:sym typeface="Candara"/>
              </a:rPr>
              <a:t>thank</a:t>
            </a:r>
            <a:r>
              <a:rPr lang="en-US" sz="7200" b="1" dirty="0">
                <a:ln>
                  <a:solidFill>
                    <a:srgbClr val="FFFF00"/>
                  </a:solidFill>
                </a:ln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you for</a:t>
            </a:r>
            <a:endParaRPr sz="7200" b="1" dirty="0">
              <a:ln>
                <a:solidFill>
                  <a:srgbClr val="FFFF00"/>
                </a:solidFill>
              </a:ln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" name="Google Shape;89;p1"/>
          <p:cNvSpPr txBox="1">
            <a:spLocks/>
          </p:cNvSpPr>
          <p:nvPr/>
        </p:nvSpPr>
        <p:spPr>
          <a:xfrm>
            <a:off x="6096000" y="1980104"/>
            <a:ext cx="6096000" cy="108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0"/>
              <a:buFont typeface="Candara"/>
              <a:buNone/>
              <a:tabLst/>
              <a:defRPr/>
            </a:pPr>
            <a:r>
              <a:rPr lang="en-US" sz="72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 great season</a:t>
            </a:r>
            <a:r>
              <a:rPr kumimoji="0" lang="en-US" sz="72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!</a:t>
            </a:r>
            <a:endParaRPr kumimoji="0" lang="en-US" sz="7200" b="1" i="0" u="none" strike="noStrike" kern="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2010F20B-4E1D-48A7-858C-5534D4AA83A7}"/>
              </a:ext>
            </a:extLst>
          </p:cNvPr>
          <p:cNvSpPr txBox="1"/>
          <p:nvPr/>
        </p:nvSpPr>
        <p:spPr>
          <a:xfrm>
            <a:off x="-76157" y="5159168"/>
            <a:ext cx="39163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solidFill>
                    <a:srgbClr val="FFC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trivia</a:t>
            </a:r>
            <a:r>
              <a:rPr kumimoji="0" lang="en-US" sz="4400" b="1" i="0" u="none" strike="noStrike" kern="0" cap="none" spc="0" normalizeH="0" baseline="0" noProof="0" dirty="0" err="1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maryland</a:t>
            </a:r>
            <a:endParaRPr kumimoji="0" sz="4400" b="1" i="0" u="none" strike="noStrike" kern="0" cap="none" spc="0" normalizeH="0" baseline="0" noProof="0" dirty="0">
              <a:ln>
                <a:solidFill>
                  <a:srgbClr val="FFC000"/>
                </a:solidFill>
              </a:ln>
              <a:solidFill>
                <a:srgbClr val="FF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145463</TotalTime>
  <Words>1150</Words>
  <Application>Microsoft Office PowerPoint</Application>
  <PresentationFormat>Widescreen</PresentationFormat>
  <Paragraphs>215</Paragraphs>
  <Slides>56</Slides>
  <Notes>54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Candara</vt:lpstr>
      <vt:lpstr>Caveat</vt:lpstr>
      <vt:lpstr>Tw Cen MT Condensed Extra Bold</vt:lpstr>
      <vt:lpstr>Calibri</vt:lpstr>
      <vt:lpstr>Arial</vt:lpstr>
      <vt:lpstr>Office Theme</vt:lpstr>
      <vt:lpstr>1_Office Theme</vt:lpstr>
      <vt:lpstr>PowerPoint Presentation</vt:lpstr>
      <vt:lpstr>PowerPoint Presentation</vt:lpstr>
      <vt:lpstr> QUESTION # 1 WORLD HISTORY</vt:lpstr>
      <vt:lpstr>PowerPoint Presentation</vt:lpstr>
      <vt:lpstr> TIE BREAKER QUESTION </vt:lpstr>
      <vt:lpstr> QUESTION # 2 MUSIC 2 - PART  </vt:lpstr>
      <vt:lpstr>ANSWER # 2</vt:lpstr>
      <vt:lpstr> QUESTION # 3 LITERATURE </vt:lpstr>
      <vt:lpstr>ANSWER # 3</vt:lpstr>
      <vt:lpstr> QUESTION # 4 VIDEO GAMES 4 - PART   </vt:lpstr>
      <vt:lpstr>ANSWER # 4</vt:lpstr>
      <vt:lpstr> QUESTION # 5 ETYMOLOGY</vt:lpstr>
      <vt:lpstr>ANSWER # 5</vt:lpstr>
      <vt:lpstr>QUESTION #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QUESTION # 7 THE BODY HUMAN   </vt:lpstr>
      <vt:lpstr> ANSWER # 7</vt:lpstr>
      <vt:lpstr> QUESTION # 8 HANDSOME DEVILS 4 - PART   </vt:lpstr>
      <vt:lpstr>ANSWER # 8</vt:lpstr>
      <vt:lpstr> QUESTION # 9 ROCKS AND MINERALS</vt:lpstr>
      <vt:lpstr> ANSWER # 9</vt:lpstr>
      <vt:lpstr>      </vt:lpstr>
      <vt:lpstr>PowerPoint Presentation</vt:lpstr>
      <vt:lpstr>halftime</vt:lpstr>
      <vt:lpstr> QUESTION # 11 HOLLYWOOD </vt:lpstr>
      <vt:lpstr>ANSWER # 11</vt:lpstr>
      <vt:lpstr> QUESTION # 12 THE BALTIMORE ORIOLES 4 - PART   </vt:lpstr>
      <vt:lpstr>ANSWER # 12</vt:lpstr>
      <vt:lpstr> QUESTION # 13 INSTRUMENTS</vt:lpstr>
      <vt:lpstr> ANSWER # 13</vt:lpstr>
      <vt:lpstr> QUESTION # 14 CONNECTIONS            </vt:lpstr>
      <vt:lpstr> ANSWER # 14     </vt:lpstr>
      <vt:lpstr> QUESTION # 15 GEOGRAPHY</vt:lpstr>
      <vt:lpstr>ANSWER # 15</vt:lpstr>
      <vt:lpstr>QUESTION # 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QUESTION # 17 NATURE  </vt:lpstr>
      <vt:lpstr>ANSWER # 17</vt:lpstr>
      <vt:lpstr> QUESTION # 18 7 – 3 – 1     </vt:lpstr>
      <vt:lpstr>ANSWER # 18</vt:lpstr>
      <vt:lpstr>PowerPoint Presentation</vt:lpstr>
      <vt:lpstr> ANSWER # 19 </vt:lpstr>
      <vt:lpstr>  QUESTION # 20 THE GOVERNMENT WAGER UP TO 15 POINTS</vt:lpstr>
      <vt:lpstr>ANSWER # 20</vt:lpstr>
      <vt:lpstr>TIE BREAKER ANSWER</vt:lpstr>
      <vt:lpstr>PowerPoint Presentation</vt:lpstr>
      <vt:lpstr>thank you for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triviamaryland</dc:title>
  <dc:creator>Windows User</dc:creator>
  <cp:lastModifiedBy>kent hash</cp:lastModifiedBy>
  <cp:revision>2376</cp:revision>
  <dcterms:created xsi:type="dcterms:W3CDTF">2021-09-10T11:14:18Z</dcterms:created>
  <dcterms:modified xsi:type="dcterms:W3CDTF">2025-09-20T20:35:17Z</dcterms:modified>
</cp:coreProperties>
</file>