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6455" r:id="rId2"/>
    <p:sldId id="355" r:id="rId3"/>
    <p:sldId id="6471" r:id="rId4"/>
    <p:sldId id="6472" r:id="rId5"/>
    <p:sldId id="6491" r:id="rId6"/>
    <p:sldId id="6574" r:id="rId7"/>
    <p:sldId id="6575" r:id="rId8"/>
    <p:sldId id="6499" r:id="rId9"/>
    <p:sldId id="6500" r:id="rId10"/>
    <p:sldId id="6547" r:id="rId11"/>
    <p:sldId id="6548" r:id="rId12"/>
    <p:sldId id="6501" r:id="rId13"/>
    <p:sldId id="6502" r:id="rId14"/>
    <p:sldId id="6553" r:id="rId15"/>
    <p:sldId id="6554" r:id="rId16"/>
    <p:sldId id="6555" r:id="rId17"/>
    <p:sldId id="6523" r:id="rId18"/>
    <p:sldId id="6524" r:id="rId19"/>
    <p:sldId id="6568" r:id="rId20"/>
    <p:sldId id="6569" r:id="rId21"/>
    <p:sldId id="6475" r:id="rId22"/>
    <p:sldId id="6476" r:id="rId23"/>
    <p:sldId id="399" r:id="rId24"/>
    <p:sldId id="416" r:id="rId25"/>
    <p:sldId id="6562" r:id="rId26"/>
    <p:sldId id="6473" r:id="rId27"/>
    <p:sldId id="6474" r:id="rId28"/>
    <p:sldId id="6549" r:id="rId29"/>
    <p:sldId id="6541" r:id="rId30"/>
    <p:sldId id="6486" r:id="rId31"/>
    <p:sldId id="6487" r:id="rId32"/>
    <p:sldId id="6558" r:id="rId33"/>
    <p:sldId id="6559" r:id="rId34"/>
    <p:sldId id="6572" r:id="rId35"/>
    <p:sldId id="6573" r:id="rId36"/>
    <p:sldId id="6481" r:id="rId37"/>
    <p:sldId id="6495" r:id="rId38"/>
    <p:sldId id="6483" r:id="rId39"/>
    <p:sldId id="6484" r:id="rId40"/>
    <p:sldId id="6485" r:id="rId41"/>
    <p:sldId id="6556" r:id="rId42"/>
    <p:sldId id="6557" r:id="rId43"/>
    <p:sldId id="6570" r:id="rId44"/>
    <p:sldId id="6571" r:id="rId45"/>
    <p:sldId id="6521" r:id="rId46"/>
    <p:sldId id="6522" r:id="rId47"/>
    <p:sldId id="6496" r:id="rId48"/>
    <p:sldId id="6492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A0F"/>
    <a:srgbClr val="FFFFFF"/>
    <a:srgbClr val="010101"/>
    <a:srgbClr val="C0C9DA"/>
    <a:srgbClr val="CCCC00"/>
    <a:srgbClr val="070812"/>
    <a:srgbClr val="866B4E"/>
    <a:srgbClr val="4779B1"/>
    <a:srgbClr val="020501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1" autoAdjust="0"/>
    <p:restoredTop sz="94660"/>
  </p:normalViewPr>
  <p:slideViewPr>
    <p:cSldViewPr snapToGrid="0">
      <p:cViewPr varScale="1">
        <p:scale>
          <a:sx n="61" d="100"/>
          <a:sy n="61" d="100"/>
        </p:scale>
        <p:origin x="1386" y="2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ED7B2-DA38-47F5-A5AB-0ADDCBE02A7E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40DE7-B1F0-4447-BEE6-B68986167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20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01CE0B-949C-4FE5-80A8-C22AB8A9EBD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030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36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43969-FA3C-4D9B-8714-F09C586396D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14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797D1-A9D1-41DA-9D0E-1A27E38ED53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69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ADCCA-2F4A-4C25-9CBD-5B93A687B0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384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B687-CBE1-4F5A-BD86-9C0A1F17F68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76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20549-2241-4E44-88F2-E19F4F102D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41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0D288-E223-4C72-81C1-67DCF81E25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52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1"/>
            </a:lvl1pPr>
            <a:lvl2pPr marL="342883" indent="0">
              <a:buNone/>
              <a:defRPr sz="900"/>
            </a:lvl2pPr>
            <a:lvl3pPr marL="685766" indent="0">
              <a:buNone/>
              <a:defRPr sz="751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4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3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2973B-E76F-47FD-87C9-C4BD9077811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59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1"/>
            </a:lvl1pPr>
            <a:lvl2pPr marL="342883" indent="0">
              <a:buNone/>
              <a:defRPr sz="900"/>
            </a:lvl2pPr>
            <a:lvl3pPr marL="685766" indent="0">
              <a:buNone/>
              <a:defRPr sz="751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4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3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913EB-C8EF-482B-B8DF-55E1F806601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01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6E031-F8C5-4928-A703-A0815E18D6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72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509A3-5A6C-4094-9E12-239E1B06371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167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803CCC-7D81-4607-B02D-C98FB85A13E8}" type="slidenum">
              <a:rPr lang="en-US" b="1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57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883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766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649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532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62" indent="-25716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85" indent="-21430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3" indent="-17144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f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6C6A3AC-6069-479D-936C-0637FF87F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59042"/>
            <a:ext cx="9144000" cy="1107996"/>
          </a:xfrm>
        </p:spPr>
        <p:txBody>
          <a:bodyPr wrap="square">
            <a:spAutoFit/>
          </a:bodyPr>
          <a:lstStyle/>
          <a:p>
            <a:r>
              <a:rPr lang="en-US" sz="6600" dirty="0">
                <a:ln>
                  <a:solidFill>
                    <a:prstClr val="black"/>
                  </a:solidFill>
                </a:ln>
                <a:solidFill>
                  <a:srgbClr val="FF0000"/>
                </a:solidFill>
                <a:latin typeface="Amasis MT Pro Black" panose="02040A04050005020304" pitchFamily="18" charset="0"/>
              </a:rPr>
              <a:t>T</a:t>
            </a:r>
            <a:r>
              <a:rPr lang="en-US" sz="6600" dirty="0">
                <a:ln>
                  <a:solidFill>
                    <a:prstClr val="black"/>
                  </a:solidFill>
                </a:ln>
                <a:solidFill>
                  <a:srgbClr val="FFFF00"/>
                </a:solidFill>
                <a:latin typeface="Amasis MT Pro Black" panose="02040A04050005020304" pitchFamily="18" charset="0"/>
              </a:rPr>
              <a:t>RIVIA</a:t>
            </a:r>
            <a:r>
              <a:rPr lang="en-US" sz="6600" dirty="0">
                <a:ln>
                  <a:solidFill>
                    <a:prstClr val="black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  <a:t>M</a:t>
            </a:r>
            <a:r>
              <a:rPr lang="en-US" sz="6600" dirty="0">
                <a:ln>
                  <a:solidFill>
                    <a:prstClr val="black"/>
                  </a:solidFill>
                </a:ln>
                <a:solidFill>
                  <a:srgbClr val="FFFF00"/>
                </a:solidFill>
                <a:latin typeface="Amasis MT Pro Black" panose="02040A04050005020304" pitchFamily="18" charset="0"/>
              </a:rPr>
              <a:t>ARYLAND</a:t>
            </a:r>
            <a:endParaRPr lang="en-US" sz="6600" dirty="0">
              <a:latin typeface="Amasis MT Pro Black" panose="02040A040500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0CF2A4-A2C6-4B56-A427-D2911B431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4285" y="2585830"/>
            <a:ext cx="3623430" cy="362343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EB4E95-31A4-4FCB-8B85-D5B251DE8CF3}"/>
              </a:ext>
            </a:extLst>
          </p:cNvPr>
          <p:cNvSpPr txBox="1"/>
          <p:nvPr/>
        </p:nvSpPr>
        <p:spPr>
          <a:xfrm>
            <a:off x="1384486" y="1367038"/>
            <a:ext cx="89658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00"/>
                </a:solidFill>
                <a:highlight>
                  <a:srgbClr val="FF0000"/>
                </a:highlight>
                <a:latin typeface="Arial" charset="0"/>
                <a:cs typeface="Arial" charset="0"/>
              </a:rPr>
              <a:t>TRIVIAMARYLAND.COM   FACEBOOK.COM/TRIVIAMARYLAND</a:t>
            </a:r>
          </a:p>
        </p:txBody>
      </p:sp>
    </p:spTree>
    <p:extLst>
      <p:ext uri="{BB962C8B-B14F-4D97-AF65-F5344CB8AC3E}">
        <p14:creationId xmlns:p14="http://schemas.microsoft.com/office/powerpoint/2010/main" val="382363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46000">
              <a:schemeClr val="bg1">
                <a:lumMod val="85000"/>
              </a:schemeClr>
            </a:gs>
            <a:gs pos="3565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872" y="91338"/>
            <a:ext cx="1186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ndara"/>
                <a:sym typeface="Candara"/>
              </a:rPr>
              <a:t>HERE ARE YOUR FALL 2025 WORLD SERIES TEAMS</a:t>
            </a:r>
            <a:endParaRPr lang="en-US" sz="2800" dirty="0"/>
          </a:p>
        </p:txBody>
      </p:sp>
      <p:sp>
        <p:nvSpPr>
          <p:cNvPr id="5" name="Google Shape;104;p28"/>
          <p:cNvSpPr/>
          <p:nvPr/>
        </p:nvSpPr>
        <p:spPr>
          <a:xfrm>
            <a:off x="12191" y="469367"/>
            <a:ext cx="6325855" cy="5755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en-US" sz="4000" b="1" u="sng" dirty="0">
                <a:solidFill>
                  <a:srgbClr val="070A0F"/>
                </a:solidFill>
                <a:latin typeface="Candara"/>
                <a:ea typeface="Candara"/>
                <a:cs typeface="Candara"/>
                <a:sym typeface="Candara"/>
              </a:rPr>
              <a:t>NORTH REGION</a:t>
            </a:r>
          </a:p>
          <a:p>
            <a:pPr>
              <a:buSzPts val="13800"/>
            </a:pPr>
            <a:r>
              <a:rPr lang="en-US" sz="2800" b="1" dirty="0">
                <a:solidFill>
                  <a:srgbClr val="070A0F"/>
                </a:solidFill>
                <a:latin typeface="Candara"/>
                <a:ea typeface="Candara"/>
                <a:cs typeface="Candara"/>
                <a:sym typeface="Candara"/>
              </a:rPr>
              <a:t>B-SQUAD</a:t>
            </a:r>
          </a:p>
          <a:p>
            <a:pPr>
              <a:buSzPts val="13800"/>
            </a:pPr>
            <a:r>
              <a:rPr lang="en-US" sz="2800" b="1" dirty="0">
                <a:solidFill>
                  <a:srgbClr val="070A0F"/>
                </a:solidFill>
                <a:latin typeface="Candara"/>
                <a:ea typeface="Candara"/>
                <a:cs typeface="Candara"/>
                <a:sym typeface="Candara"/>
              </a:rPr>
              <a:t>LINCOLN LOVES ZJ’S</a:t>
            </a:r>
          </a:p>
          <a:p>
            <a:pPr>
              <a:buSzPts val="13800"/>
            </a:pPr>
            <a:r>
              <a:rPr lang="en-US" sz="2800" b="1" dirty="0">
                <a:solidFill>
                  <a:srgbClr val="070A0F"/>
                </a:solidFill>
                <a:latin typeface="Candara"/>
                <a:ea typeface="Candara"/>
                <a:cs typeface="Candara"/>
                <a:sym typeface="Candara"/>
              </a:rPr>
              <a:t>MASTER </a:t>
            </a:r>
            <a:r>
              <a:rPr lang="en-US" sz="2800" b="1" dirty="0" err="1">
                <a:solidFill>
                  <a:srgbClr val="070A0F"/>
                </a:solidFill>
                <a:latin typeface="Candara"/>
                <a:ea typeface="Candara"/>
                <a:cs typeface="Candara"/>
                <a:sym typeface="Candara"/>
              </a:rPr>
              <a:t>DEBATORS</a:t>
            </a:r>
            <a:endParaRPr lang="en-US" sz="2800" b="1" dirty="0">
              <a:solidFill>
                <a:srgbClr val="070A0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>
              <a:buSzPts val="13800"/>
            </a:pPr>
            <a:r>
              <a:rPr lang="en-US" sz="2800" b="1" dirty="0">
                <a:solidFill>
                  <a:srgbClr val="070A0F"/>
                </a:solidFill>
                <a:latin typeface="Candara"/>
                <a:ea typeface="Candara"/>
                <a:cs typeface="Candara"/>
                <a:sym typeface="Candara"/>
              </a:rPr>
              <a:t>THE MISFITS</a:t>
            </a:r>
          </a:p>
          <a:p>
            <a:pPr>
              <a:buSzPts val="13800"/>
            </a:pPr>
            <a:r>
              <a:rPr lang="en-US" sz="2800" b="1" dirty="0">
                <a:solidFill>
                  <a:srgbClr val="070A0F"/>
                </a:solidFill>
                <a:latin typeface="Candara"/>
                <a:ea typeface="Candara"/>
                <a:cs typeface="Candara"/>
                <a:sym typeface="Candara"/>
              </a:rPr>
              <a:t>PROST</a:t>
            </a:r>
          </a:p>
          <a:p>
            <a:pPr>
              <a:buSzPts val="13800"/>
            </a:pPr>
            <a:endParaRPr lang="en-US" sz="3200" b="1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>
              <a:buSzPts val="13800"/>
            </a:pPr>
            <a:endParaRPr lang="en-US" sz="3600" b="1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endParaRPr lang="en-US" sz="4000" b="1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lvl="0">
              <a:buSzPts val="13800"/>
            </a:pPr>
            <a:endParaRPr lang="en-US" sz="4000" b="1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endParaRPr sz="4000" b="1" u="none" strike="noStrike" cap="none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7" name="Google Shape;104;p28"/>
          <p:cNvSpPr/>
          <p:nvPr/>
        </p:nvSpPr>
        <p:spPr>
          <a:xfrm>
            <a:off x="6406896" y="457594"/>
            <a:ext cx="6089904" cy="587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en-US" sz="4000" b="1" u="sng" dirty="0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WEST REGION</a:t>
            </a:r>
          </a:p>
          <a:p>
            <a:pPr>
              <a:buSzPts val="13800"/>
            </a:pPr>
            <a:r>
              <a:rPr lang="en-US" sz="2400" b="1" dirty="0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ALL OR NOTHING</a:t>
            </a:r>
          </a:p>
          <a:p>
            <a:pPr>
              <a:buSzPts val="13800"/>
            </a:pPr>
            <a:r>
              <a:rPr lang="en-US" sz="2400" b="1" dirty="0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DEATH PUMP</a:t>
            </a:r>
          </a:p>
          <a:p>
            <a:pPr>
              <a:buSzPts val="13800"/>
            </a:pPr>
            <a:r>
              <a:rPr lang="en-US" sz="2400" b="1" dirty="0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THE </a:t>
            </a:r>
            <a:r>
              <a:rPr lang="en-US" sz="2400" b="1" dirty="0" err="1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JUNEBUGS</a:t>
            </a:r>
            <a:endParaRPr lang="en-US" sz="2400" b="1" dirty="0">
              <a:solidFill>
                <a:schemeClr val="tx2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>
              <a:buSzPts val="13800"/>
            </a:pPr>
            <a:r>
              <a:rPr lang="en-US" sz="2400" b="1" dirty="0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 THE MARKSMEN</a:t>
            </a:r>
          </a:p>
          <a:p>
            <a:pPr>
              <a:buSzPts val="13800"/>
            </a:pPr>
            <a:r>
              <a:rPr lang="en-US" sz="2400" b="1" dirty="0" err="1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THINKIN</a:t>
            </a:r>
            <a:r>
              <a:rPr lang="en-US" sz="2400" b="1" dirty="0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’ N </a:t>
            </a:r>
            <a:r>
              <a:rPr lang="en-US" sz="2400" b="1" dirty="0" err="1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DRINKIN</a:t>
            </a:r>
            <a:r>
              <a:rPr lang="en-US" sz="2400" b="1" dirty="0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’</a:t>
            </a:r>
          </a:p>
          <a:p>
            <a:pPr>
              <a:buSzPts val="13800"/>
            </a:pPr>
            <a:r>
              <a:rPr lang="en-US" sz="2400" b="1" dirty="0">
                <a:solidFill>
                  <a:schemeClr val="tx2"/>
                </a:solidFill>
                <a:latin typeface="Candara"/>
                <a:ea typeface="Candara"/>
                <a:cs typeface="Candara"/>
                <a:sym typeface="Candara"/>
              </a:rPr>
              <a:t> VINO &gt; U</a:t>
            </a:r>
          </a:p>
          <a:p>
            <a:pPr>
              <a:buSzPts val="13800"/>
            </a:pPr>
            <a:endParaRPr lang="en-US" sz="3200" b="1" dirty="0">
              <a:solidFill>
                <a:schemeClr val="bg1">
                  <a:lumMod val="75000"/>
                </a:schemeClr>
              </a:solidFill>
              <a:latin typeface="Candara"/>
              <a:ea typeface="Candara"/>
              <a:cs typeface="Candara"/>
              <a:sym typeface="Candara"/>
            </a:endParaRPr>
          </a:p>
          <a:p>
            <a:pPr>
              <a:buSzPts val="13800"/>
            </a:pPr>
            <a:endParaRPr lang="en-US" sz="4000" b="1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endParaRPr lang="en-US" sz="4000" b="1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lvl="0">
              <a:buSzPts val="13800"/>
            </a:pPr>
            <a:endParaRPr lang="en-US" sz="4000" b="1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endParaRPr sz="4000" b="1" u="none" strike="noStrike" cap="none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" name="Google Shape;104;p28"/>
          <p:cNvSpPr/>
          <p:nvPr/>
        </p:nvSpPr>
        <p:spPr>
          <a:xfrm>
            <a:off x="0" y="3500947"/>
            <a:ext cx="6374197" cy="3847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en-US" sz="4000" b="1" u="sng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SOUTH REGION</a:t>
            </a:r>
          </a:p>
          <a:p>
            <a:pPr lvl="0">
              <a:buSzPts val="13800"/>
            </a:pPr>
            <a:r>
              <a:rPr lang="en-US" sz="2400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ALTERNATIVE FACTS</a:t>
            </a:r>
          </a:p>
          <a:p>
            <a:pPr lvl="0">
              <a:buSzPts val="13800"/>
            </a:pPr>
            <a:r>
              <a:rPr lang="en-US" sz="2400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DOH</a:t>
            </a:r>
          </a:p>
          <a:p>
            <a:pPr lvl="0">
              <a:buSzPts val="13800"/>
            </a:pPr>
            <a:r>
              <a:rPr lang="en-US" sz="2400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GFE’S</a:t>
            </a:r>
          </a:p>
          <a:p>
            <a:pPr lvl="0">
              <a:buSzPts val="13800"/>
            </a:pPr>
            <a:r>
              <a:rPr lang="en-US" sz="2400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POKER IN THE REAR</a:t>
            </a:r>
          </a:p>
          <a:p>
            <a:pPr lvl="0">
              <a:buSzPts val="13800"/>
            </a:pPr>
            <a:r>
              <a:rPr lang="en-US" sz="2400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SENIOR MOMENTS</a:t>
            </a:r>
          </a:p>
          <a:p>
            <a:pPr lvl="0">
              <a:buSzPts val="13800"/>
            </a:pPr>
            <a:r>
              <a:rPr lang="en-US" sz="2400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WE THOUGHT IT WAS BINGO NIGHT</a:t>
            </a:r>
          </a:p>
          <a:p>
            <a:pPr lvl="0">
              <a:buSzPts val="13800"/>
            </a:pPr>
            <a:r>
              <a:rPr lang="en-US" sz="2400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ZESTY HOT COURAGE</a:t>
            </a:r>
          </a:p>
          <a:p>
            <a:pPr lvl="0">
              <a:buSzPts val="13800"/>
            </a:pPr>
            <a:endParaRPr lang="en-US" sz="3600" b="1" dirty="0">
              <a:solidFill>
                <a:schemeClr val="accent1">
                  <a:lumMod val="60000"/>
                  <a:lumOff val="40000"/>
                </a:schemeClr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1" name="Google Shape;104;p28">
            <a:extLst>
              <a:ext uri="{FF2B5EF4-FFF2-40B4-BE49-F238E27FC236}">
                <a16:creationId xmlns:a16="http://schemas.microsoft.com/office/drawing/2014/main" id="{C7B318FE-9CA2-452A-88C5-B1BB73488303}"/>
              </a:ext>
            </a:extLst>
          </p:cNvPr>
          <p:cNvSpPr/>
          <p:nvPr/>
        </p:nvSpPr>
        <p:spPr>
          <a:xfrm>
            <a:off x="6439595" y="3404143"/>
            <a:ext cx="6089904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en-US" sz="4000" b="1" u="sng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CENTRAL REGION</a:t>
            </a:r>
          </a:p>
          <a:p>
            <a:pPr>
              <a:buSzPts val="13800"/>
            </a:pPr>
            <a:r>
              <a:rPr lang="en-US" sz="32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I’M WITH STUPID</a:t>
            </a:r>
          </a:p>
          <a:p>
            <a:pPr>
              <a:buSzPts val="13800"/>
            </a:pPr>
            <a:r>
              <a:rPr lang="en-US" sz="32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NORFOLK &amp; WAY</a:t>
            </a:r>
          </a:p>
          <a:p>
            <a:pPr>
              <a:buSzPts val="13800"/>
            </a:pPr>
            <a:r>
              <a:rPr lang="en-US" sz="32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NU WORLD ORDER</a:t>
            </a:r>
          </a:p>
          <a:p>
            <a:pPr>
              <a:buSzPts val="13800"/>
            </a:pPr>
            <a:r>
              <a:rPr lang="en-US" sz="32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THE SQUANDER-ERS</a:t>
            </a:r>
          </a:p>
          <a:p>
            <a:pPr>
              <a:buSzPts val="13800"/>
            </a:pPr>
            <a:r>
              <a:rPr lang="en-US" sz="32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THE </a:t>
            </a:r>
            <a:r>
              <a:rPr lang="en-US" sz="3200" b="1" dirty="0" err="1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WOOKIES</a:t>
            </a:r>
            <a:endParaRPr lang="en-US" sz="3200" b="1" dirty="0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>
              <a:buSzPts val="13800"/>
            </a:pPr>
            <a:endParaRPr lang="en-US" sz="4000" b="1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endParaRPr lang="en-US" sz="4000" b="1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lvl="0">
              <a:buSzPts val="13800"/>
            </a:pPr>
            <a:endParaRPr lang="en-US" sz="4000" b="1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endParaRPr sz="4000" b="1" u="none" strike="noStrike" cap="none" dirty="0"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55788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latin typeface="Californian FB" panose="0207040306080B030204" pitchFamily="18" charset="0"/>
              </a:rPr>
              <a:t>Question #1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68111"/>
            <a:ext cx="12192000" cy="4247317"/>
          </a:xfrm>
        </p:spPr>
        <p:txBody>
          <a:bodyPr wrap="square">
            <a:spAutoFit/>
          </a:bodyPr>
          <a:lstStyle/>
          <a:p>
            <a:pPr marL="214300" lvl="2" indent="0" algn="ctr">
              <a:buNone/>
            </a:pPr>
            <a:r>
              <a:rPr lang="en-US" sz="5400" b="1" dirty="0">
                <a:solidFill>
                  <a:srgbClr val="070A0F"/>
                </a:solidFill>
                <a:latin typeface="Calisto MT" panose="02040603050505030304" pitchFamily="18" charset="0"/>
              </a:rPr>
              <a:t>WHICH RESTAURANT CHAIN THAT STARTED IN 1996 AND EXPANDED TO MARYLAND IN 2023 HAS “ONE LOVE” AS ITS SLOGAN?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12914" y="883336"/>
            <a:ext cx="7183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200" b="1" dirty="0">
                <a:solidFill>
                  <a:srgbClr val="070A0F"/>
                </a:solidFill>
                <a:latin typeface="Californian FB" panose="0207040306080B030204" pitchFamily="18" charset="0"/>
              </a:rPr>
              <a:t>SLOGANS</a:t>
            </a:r>
          </a:p>
        </p:txBody>
      </p:sp>
    </p:spTree>
    <p:extLst>
      <p:ext uri="{BB962C8B-B14F-4D97-AF65-F5344CB8AC3E}">
        <p14:creationId xmlns:p14="http://schemas.microsoft.com/office/powerpoint/2010/main" val="11860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124524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latin typeface="Californian FB" panose="0207040306080B030204" pitchFamily="18" charset="0"/>
              </a:rPr>
              <a:t>Answer #1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74429" y="4827468"/>
            <a:ext cx="7873465" cy="1569660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0000"/>
                </a:solidFill>
                <a:latin typeface="Calisto MT" panose="02040603050505030304" pitchFamily="18" charset="0"/>
              </a:rPr>
              <a:t>RASING CANE’S CHICKEN FINGERS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2120" y="1211263"/>
            <a:ext cx="7024455" cy="336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8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70A0F"/>
            </a:gs>
            <a:gs pos="46000">
              <a:srgbClr val="070A0F"/>
            </a:gs>
            <a:gs pos="100000">
              <a:srgbClr val="070A0F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25792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TIE BREAKER</a:t>
            </a:r>
            <a:endParaRPr lang="en-US" sz="4000" dirty="0">
              <a:solidFill>
                <a:srgbClr val="FFFF00"/>
              </a:solidFill>
              <a:latin typeface="Californian FB" panose="0207040306080B0302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280290"/>
            <a:ext cx="12191999" cy="4154984"/>
          </a:xfrm>
        </p:spPr>
        <p:txBody>
          <a:bodyPr wrap="square">
            <a:spAutoFit/>
          </a:bodyPr>
          <a:lstStyle/>
          <a:p>
            <a:pPr marL="85720" lvl="1" indent="0" algn="ctr">
              <a:buNone/>
            </a:pPr>
            <a:r>
              <a:rPr lang="en-US" sz="6600" b="1" dirty="0">
                <a:solidFill>
                  <a:schemeClr val="bg2"/>
                </a:solidFill>
                <a:latin typeface="Californian FB" panose="0207040306080B030204" pitchFamily="18" charset="0"/>
              </a:rPr>
              <a:t>ACCORDING TO WORLD POPULATION REVIEW, CURRENT POPULATION OF THE COUNTRY OF BURUNDI</a:t>
            </a:r>
            <a:endParaRPr lang="en-US" sz="7200" b="1" i="1" dirty="0">
              <a:solidFill>
                <a:schemeClr val="bg2"/>
              </a:solidFill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239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46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AC6ACB-009D-60B3-DEA6-1565E84B8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E90778-DFC4-6724-AB04-8F063DE3E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620" y="0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010101"/>
                </a:solidFill>
                <a:latin typeface="Californian FB" panose="0207040306080B030204" pitchFamily="18" charset="0"/>
              </a:rPr>
              <a:t>Question #2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80499C-2FA0-3BCB-58FC-DF778562E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" y="1680743"/>
            <a:ext cx="12192000" cy="5170646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6600" b="1" dirty="0">
                <a:latin typeface="Calisto MT" panose="02040603050505030304" pitchFamily="18" charset="0"/>
              </a:rPr>
              <a:t>WHAT ARE THE ONLY FOUR TEAMS TO APPEAR IN AT LEAST ONE SUPER BOWL AND ARE UNDEFEATED?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1636CB-C6E5-C3C2-DDF2-DD3212995050}"/>
              </a:ext>
            </a:extLst>
          </p:cNvPr>
          <p:cNvSpPr txBox="1"/>
          <p:nvPr/>
        </p:nvSpPr>
        <p:spPr>
          <a:xfrm>
            <a:off x="2128154" y="738828"/>
            <a:ext cx="764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200" dirty="0">
                <a:solidFill>
                  <a:srgbClr val="010101"/>
                </a:solidFill>
                <a:latin typeface="Californian FB" panose="0207040306080B030204" pitchFamily="18" charset="0"/>
              </a:rPr>
              <a:t>NFL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CB5693-C291-50F8-319F-07650B4A8E8D}"/>
              </a:ext>
            </a:extLst>
          </p:cNvPr>
          <p:cNvSpPr/>
          <p:nvPr/>
        </p:nvSpPr>
        <p:spPr>
          <a:xfrm>
            <a:off x="5307961" y="1157523"/>
            <a:ext cx="1576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rgbClr val="020501"/>
                </a:solidFill>
                <a:latin typeface="Californian FB" panose="0207040306080B030204" pitchFamily="18" charset="0"/>
              </a:rPr>
              <a:t>4-PARTS</a:t>
            </a:r>
          </a:p>
        </p:txBody>
      </p:sp>
    </p:spTree>
    <p:extLst>
      <p:ext uri="{BB962C8B-B14F-4D97-AF65-F5344CB8AC3E}">
        <p14:creationId xmlns:p14="http://schemas.microsoft.com/office/powerpoint/2010/main" val="79263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46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3CB20F-563C-F383-D50B-525F79AC8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7E5B82-6F7C-A9C7-2DF9-5C59FCA6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921" y="24204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latin typeface="Californian FB" panose="0207040306080B030204" pitchFamily="18" charset="0"/>
              </a:rPr>
              <a:t>Answer #2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2A49FF-8BB4-B75A-F6C1-FD0255630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28659"/>
            <a:ext cx="6811778" cy="707886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4000" b="1" dirty="0">
                <a:latin typeface="Calisto MT" panose="02040603050505030304" pitchFamily="18" charset="0"/>
              </a:rPr>
              <a:t>BALTIMORE RAVENS (2-0)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7264512-CA67-A174-CC01-AED300A6879E}"/>
              </a:ext>
            </a:extLst>
          </p:cNvPr>
          <p:cNvSpPr txBox="1">
            <a:spLocks/>
          </p:cNvSpPr>
          <p:nvPr/>
        </p:nvSpPr>
        <p:spPr bwMode="auto">
          <a:xfrm>
            <a:off x="-97654" y="5908071"/>
            <a:ext cx="65181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4000" b="1" dirty="0">
                <a:latin typeface="Calisto MT" panose="02040603050505030304" pitchFamily="18" charset="0"/>
              </a:rPr>
              <a:t>NEW YORK JETS (1-0)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98F71F-2842-D5C7-764B-E7A05AEF4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1778" y="1003177"/>
            <a:ext cx="5380222" cy="3954463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5D80A277-7C10-04C2-324D-EB5A60D05DDB}"/>
              </a:ext>
            </a:extLst>
          </p:cNvPr>
          <p:cNvSpPr txBox="1">
            <a:spLocks/>
          </p:cNvSpPr>
          <p:nvPr/>
        </p:nvSpPr>
        <p:spPr bwMode="auto">
          <a:xfrm>
            <a:off x="1" y="4139649"/>
            <a:ext cx="6096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4000" b="1" dirty="0">
                <a:latin typeface="Calisto MT" panose="02040603050505030304" pitchFamily="18" charset="0"/>
              </a:rPr>
              <a:t>NEW ORLEANS SAINTS (1-0)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1DF4365-3C10-B892-A53E-01210AA6A741}"/>
              </a:ext>
            </a:extLst>
          </p:cNvPr>
          <p:cNvSpPr txBox="1">
            <a:spLocks/>
          </p:cNvSpPr>
          <p:nvPr/>
        </p:nvSpPr>
        <p:spPr bwMode="auto">
          <a:xfrm>
            <a:off x="-32466" y="2625307"/>
            <a:ext cx="651818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4000" b="1" dirty="0">
                <a:latin typeface="Calisto MT" panose="02040603050505030304" pitchFamily="18" charset="0"/>
              </a:rPr>
              <a:t>TAMPA BAY BUCCANEERS (2-0)</a:t>
            </a:r>
          </a:p>
        </p:txBody>
      </p:sp>
    </p:spTree>
    <p:extLst>
      <p:ext uri="{BB962C8B-B14F-4D97-AF65-F5344CB8AC3E}">
        <p14:creationId xmlns:p14="http://schemas.microsoft.com/office/powerpoint/2010/main" val="3507653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2" grpId="0" build="p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4600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1041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latin typeface="Californian FB" panose="0207040306080B030204" pitchFamily="18" charset="0"/>
              </a:rPr>
              <a:t>Question #3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842284"/>
            <a:ext cx="12192000" cy="4524315"/>
          </a:xfrm>
        </p:spPr>
        <p:txBody>
          <a:bodyPr wrap="square">
            <a:spAutoFit/>
          </a:bodyPr>
          <a:lstStyle/>
          <a:p>
            <a:pPr marL="342882" lvl="1" indent="0" algn="ctr">
              <a:buNone/>
            </a:pPr>
            <a:r>
              <a:rPr lang="en-US" sz="4800" b="1" dirty="0">
                <a:latin typeface="Calisto MT" panose="02040603050505030304" pitchFamily="18" charset="0"/>
              </a:rPr>
              <a:t>NAMED FOR A 1569 FLEMISH MAPMAKER, WHAT IS THE TWO WORD TERM WHICH INFLATES THE SIZE OF LAND MASSES ON MAPS THE FARTHER AWAY FROM THE EQUATOR THEY ARE LOCATED?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82146" y="1012080"/>
            <a:ext cx="5827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200" dirty="0">
                <a:latin typeface="Californian FB" panose="0207040306080B030204" pitchFamily="18" charset="0"/>
              </a:rPr>
              <a:t>CARTOGRAPHY TERMS</a:t>
            </a:r>
          </a:p>
        </p:txBody>
      </p:sp>
    </p:spTree>
    <p:extLst>
      <p:ext uri="{BB962C8B-B14F-4D97-AF65-F5344CB8AC3E}">
        <p14:creationId xmlns:p14="http://schemas.microsoft.com/office/powerpoint/2010/main" val="134534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85000"/>
              </a:schemeClr>
            </a:gs>
            <a:gs pos="4600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19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latin typeface="Californian FB" panose="0207040306080B030204" pitchFamily="18" charset="0"/>
              </a:rPr>
              <a:t>Answer #3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98501" y="5551023"/>
            <a:ext cx="9478537" cy="923330"/>
          </a:xfrm>
        </p:spPr>
        <p:txBody>
          <a:bodyPr wrap="square">
            <a:spAutoFit/>
          </a:bodyPr>
          <a:lstStyle/>
          <a:p>
            <a:pPr marL="42859" indent="0" algn="ctr">
              <a:buNone/>
            </a:pPr>
            <a:r>
              <a:rPr lang="en-US" sz="5400" b="1" dirty="0">
                <a:latin typeface="Calisto MT" panose="02040603050505030304" pitchFamily="18" charset="0"/>
              </a:rPr>
              <a:t>MERCATOR PROJECTION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8748" y="1136919"/>
            <a:ext cx="4022667" cy="428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4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0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latin typeface="Californian FB" panose="0207040306080B030204" pitchFamily="18" charset="0"/>
              </a:rPr>
              <a:t>Question #4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779687"/>
            <a:ext cx="12192000" cy="4247317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02060"/>
                </a:solidFill>
                <a:latin typeface="Calisto MT" panose="02040603050505030304" pitchFamily="18" charset="0"/>
              </a:rPr>
              <a:t>ACCORDING TO THE RIAA, WHICH THREE FEMALE SOLO ARTISTS HAVE MORE THAN TWO ALBUMS CERTIFIED DIAMOND (10,000,000 COPIES SOLD)?</a:t>
            </a:r>
            <a:endParaRPr lang="en-US" sz="5400" b="1" i="1" dirty="0">
              <a:solidFill>
                <a:srgbClr val="002060"/>
              </a:solidFill>
              <a:latin typeface="Calisto MT" panose="02040603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59428" y="744676"/>
            <a:ext cx="7183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200" dirty="0">
                <a:latin typeface="Californian FB" panose="0207040306080B030204" pitchFamily="18" charset="0"/>
              </a:rPr>
              <a:t>THE RECORDING INDUSTRY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5FBCBD-0167-4E2F-9EC7-061EB23783C6}"/>
              </a:ext>
            </a:extLst>
          </p:cNvPr>
          <p:cNvSpPr txBox="1"/>
          <p:nvPr/>
        </p:nvSpPr>
        <p:spPr>
          <a:xfrm>
            <a:off x="3504580" y="1283285"/>
            <a:ext cx="5241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10101"/>
                </a:solidFill>
                <a:latin typeface="Californian FB" panose="0207040306080B030204" pitchFamily="18" charset="0"/>
              </a:rPr>
              <a:t>3-PARTS</a:t>
            </a:r>
          </a:p>
        </p:txBody>
      </p:sp>
    </p:spTree>
    <p:extLst>
      <p:ext uri="{BB962C8B-B14F-4D97-AF65-F5344CB8AC3E}">
        <p14:creationId xmlns:p14="http://schemas.microsoft.com/office/powerpoint/2010/main" val="60897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latin typeface="Californian FB" panose="0207040306080B030204" pitchFamily="18" charset="0"/>
              </a:rPr>
              <a:t>Answer #4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1" y="1633759"/>
            <a:ext cx="12192001" cy="769441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4400" b="1" dirty="0">
                <a:latin typeface="Calisto MT" panose="02040603050505030304" pitchFamily="18" charset="0"/>
              </a:rPr>
              <a:t>SHANIA TWAIN</a:t>
            </a:r>
          </a:p>
        </p:txBody>
      </p:sp>
      <p:sp>
        <p:nvSpPr>
          <p:cNvPr id="10" name="Content Placeholder 4"/>
          <p:cNvSpPr txBox="1">
            <a:spLocks/>
          </p:cNvSpPr>
          <p:nvPr/>
        </p:nvSpPr>
        <p:spPr bwMode="auto">
          <a:xfrm>
            <a:off x="-114702" y="3840112"/>
            <a:ext cx="620958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>
                <a:latin typeface="Calisto MT" panose="02040603050505030304" pitchFamily="18" charset="0"/>
              </a:rPr>
              <a:t>WHITNEY HOUSTON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C2582F-0C59-3983-BA48-87A692710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4883" y="1012080"/>
            <a:ext cx="6097117" cy="4067920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A7E3DF09-F163-4AB2-4E55-121528114FD4}"/>
              </a:ext>
            </a:extLst>
          </p:cNvPr>
          <p:cNvSpPr txBox="1">
            <a:spLocks/>
          </p:cNvSpPr>
          <p:nvPr/>
        </p:nvSpPr>
        <p:spPr bwMode="auto">
          <a:xfrm>
            <a:off x="-1" y="5845920"/>
            <a:ext cx="620958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>
                <a:latin typeface="Calisto MT" panose="02040603050505030304" pitchFamily="18" charset="0"/>
              </a:rPr>
              <a:t>MARIAH CAREY</a:t>
            </a:r>
          </a:p>
        </p:txBody>
      </p:sp>
    </p:spTree>
    <p:extLst>
      <p:ext uri="{BB962C8B-B14F-4D97-AF65-F5344CB8AC3E}">
        <p14:creationId xmlns:p14="http://schemas.microsoft.com/office/powerpoint/2010/main" val="990215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0" grpId="0" build="p"/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tx1"/>
            </a:gs>
            <a:gs pos="30000">
              <a:schemeClr val="tx1"/>
            </a:gs>
            <a:gs pos="100000">
              <a:schemeClr val="tx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Question</a:t>
            </a:r>
            <a:r>
              <a:rPr lang="en-US" sz="4800" dirty="0">
                <a:solidFill>
                  <a:schemeClr val="tx2"/>
                </a:solidFill>
                <a:latin typeface="Californian FB" panose="0207040306080B030204" pitchFamily="18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#5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596854"/>
            <a:ext cx="11911263" cy="5170646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  <a:latin typeface="Calisto MT" panose="02040603050505030304" pitchFamily="18" charset="0"/>
              </a:rPr>
              <a:t>WHAT VIRGINIA COUNTY DO YOU ENTER AS YOU CROSS THE POTOMAC RIVER SOUTH ON US 301 FROM MARYLAND?</a:t>
            </a:r>
            <a:endParaRPr lang="en-US" sz="6000" b="1" i="1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8075" y="1012079"/>
            <a:ext cx="10595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alifornian FB" panose="0207040306080B030204" pitchFamily="18" charset="0"/>
              </a:rPr>
              <a:t>HIGHWAYS</a:t>
            </a:r>
          </a:p>
        </p:txBody>
      </p:sp>
    </p:spTree>
    <p:extLst>
      <p:ext uri="{BB962C8B-B14F-4D97-AF65-F5344CB8AC3E}">
        <p14:creationId xmlns:p14="http://schemas.microsoft.com/office/powerpoint/2010/main" val="848509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000">
              <a:schemeClr val="tx1"/>
            </a:gs>
            <a:gs pos="100000">
              <a:schemeClr val="accent4">
                <a:lumMod val="95000"/>
                <a:lumOff val="5000"/>
              </a:schemeClr>
            </a:gs>
            <a:gs pos="100000">
              <a:schemeClr val="tx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Answer #5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39085" y="5061090"/>
            <a:ext cx="7630667" cy="1569660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bg1"/>
                </a:solidFill>
                <a:latin typeface="Calisto MT" panose="02040603050505030304" pitchFamily="18" charset="0"/>
              </a:rPr>
              <a:t>KING GEORGE COUNTY</a:t>
            </a:r>
            <a:endParaRPr lang="en-US" sz="4400" b="1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7285" y="1145427"/>
            <a:ext cx="4554266" cy="355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1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070A0F"/>
                </a:solidFill>
                <a:latin typeface="Californian FB" panose="0207040306080B030204" pitchFamily="18" charset="0"/>
              </a:rPr>
              <a:t>Question #6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7782" y="2511654"/>
            <a:ext cx="12044218" cy="2308324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72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NAME THE MOVIE DIRECTOR</a:t>
            </a:r>
            <a:endParaRPr lang="en-US" sz="7200" b="1" i="1" dirty="0">
              <a:solidFill>
                <a:schemeClr val="accent3">
                  <a:lumMod val="50000"/>
                </a:schemeClr>
              </a:solidFill>
              <a:latin typeface="Calisto MT" panose="0204060305050503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85928" y="1040186"/>
            <a:ext cx="613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70A0F"/>
                </a:solidFill>
                <a:latin typeface="Californian FB" panose="0207040306080B030204" pitchFamily="18" charset="0"/>
              </a:rPr>
              <a:t>VISUALS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1FDB9-D87E-4EA2-B042-3096DA751676}"/>
              </a:ext>
            </a:extLst>
          </p:cNvPr>
          <p:cNvSpPr txBox="1"/>
          <p:nvPr/>
        </p:nvSpPr>
        <p:spPr>
          <a:xfrm>
            <a:off x="3085928" y="1547823"/>
            <a:ext cx="613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70A0F"/>
                </a:solidFill>
                <a:latin typeface="Californian FB" panose="0207040306080B030204" pitchFamily="18" charset="0"/>
              </a:rPr>
              <a:t>5-PARTS</a:t>
            </a:r>
          </a:p>
        </p:txBody>
      </p:sp>
    </p:spTree>
    <p:extLst>
      <p:ext uri="{BB962C8B-B14F-4D97-AF65-F5344CB8AC3E}">
        <p14:creationId xmlns:p14="http://schemas.microsoft.com/office/powerpoint/2010/main" val="327933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>
                <a:lumMod val="9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  <a:latin typeface="Californian FB" panose="0207040306080B030204" pitchFamily="18" charset="0"/>
              </a:rPr>
              <a:t>Question #6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91063" y="2804545"/>
            <a:ext cx="12044218" cy="1015663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60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NAME THE MOVIE DIRECTOR</a:t>
            </a:r>
            <a:endParaRPr lang="en-US" sz="6000" b="1" i="1" dirty="0">
              <a:solidFill>
                <a:schemeClr val="accent3">
                  <a:lumMod val="50000"/>
                </a:schemeClr>
              </a:solidFill>
              <a:latin typeface="Calisto MT" panose="0204060305050503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85928" y="1040186"/>
            <a:ext cx="613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Californian FB" panose="0207040306080B030204" pitchFamily="18" charset="0"/>
              </a:rPr>
              <a:t>VISUALS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C4EA88-2210-43A3-B804-D8C744DDF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356" y="596581"/>
            <a:ext cx="12528586" cy="57014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051BB4-164A-4002-977E-21A145CF1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790" y="209722"/>
            <a:ext cx="11446322" cy="64385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7A53BC8-D46D-4162-BD76-0D9992AFED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063" y="-1153"/>
            <a:ext cx="10338508" cy="64615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76F537-4906-4ABE-BD61-3C25C96557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356" y="308770"/>
            <a:ext cx="11756581" cy="63681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24419-FCDB-4CCF-ADEA-DB411FFD96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998" y="273374"/>
            <a:ext cx="11112343" cy="625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077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0"/>
                            </p:stCondLst>
                            <p:childTnLst>
                              <p:par>
                                <p:cTn id="50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545" y="-72558"/>
            <a:ext cx="8229600" cy="1143000"/>
          </a:xfrm>
        </p:spPr>
        <p:txBody>
          <a:bodyPr/>
          <a:lstStyle/>
          <a:p>
            <a:r>
              <a:rPr lang="en-US" sz="4800" dirty="0">
                <a:latin typeface="Californian FB" panose="0207040306080B030204" pitchFamily="18" charset="0"/>
              </a:rPr>
              <a:t>Answer #6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893268"/>
            <a:ext cx="39608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JAMES CAMERON </a:t>
            </a:r>
            <a:r>
              <a:rPr lang="en-US" sz="3200" b="1" i="1" dirty="0">
                <a:latin typeface="Calisto MT" panose="02040603050505030304" pitchFamily="18" charset="0"/>
              </a:rPr>
              <a:t>TRUE LIES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FB6051-7156-423C-BA31-DEE0E471F6F5}"/>
              </a:ext>
            </a:extLst>
          </p:cNvPr>
          <p:cNvSpPr txBox="1"/>
          <p:nvPr/>
        </p:nvSpPr>
        <p:spPr>
          <a:xfrm>
            <a:off x="3800692" y="2380266"/>
            <a:ext cx="4460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JONATHAN DEMME </a:t>
            </a:r>
            <a:r>
              <a:rPr lang="en-US" sz="3200" b="1" i="1" dirty="0">
                <a:latin typeface="Calisto MT" panose="02040603050505030304" pitchFamily="18" charset="0"/>
              </a:rPr>
              <a:t>PHILADELPHIA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974545-FB01-443A-A643-6E897A1CE505}"/>
              </a:ext>
            </a:extLst>
          </p:cNvPr>
          <p:cNvSpPr txBox="1"/>
          <p:nvPr/>
        </p:nvSpPr>
        <p:spPr>
          <a:xfrm>
            <a:off x="8022647" y="1958938"/>
            <a:ext cx="41693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JOHN CARPENTER </a:t>
            </a:r>
            <a:r>
              <a:rPr lang="en-US" sz="3200" b="1" i="1" dirty="0">
                <a:latin typeface="Calisto MT" panose="02040603050505030304" pitchFamily="18" charset="0"/>
              </a:rPr>
              <a:t>ESCAPE FROM NEW YORK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6ACEB3-EEFB-460B-9E12-0FA788C6E243}"/>
              </a:ext>
            </a:extLst>
          </p:cNvPr>
          <p:cNvSpPr txBox="1"/>
          <p:nvPr/>
        </p:nvSpPr>
        <p:spPr>
          <a:xfrm>
            <a:off x="611418" y="5480861"/>
            <a:ext cx="4696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ROBERT ZEMECKIS</a:t>
            </a:r>
          </a:p>
          <a:p>
            <a:pPr algn="ctr"/>
            <a:r>
              <a:rPr lang="en-US" sz="3200" b="1" i="1" dirty="0">
                <a:latin typeface="Calisto MT" panose="02040603050505030304" pitchFamily="18" charset="0"/>
              </a:rPr>
              <a:t>BACK TO THE FUTURE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BA31E0-69EF-4E85-BE12-D2A5A9A83523}"/>
              </a:ext>
            </a:extLst>
          </p:cNvPr>
          <p:cNvSpPr txBox="1"/>
          <p:nvPr/>
        </p:nvSpPr>
        <p:spPr>
          <a:xfrm>
            <a:off x="6589988" y="5705205"/>
            <a:ext cx="49728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KATHRYN BIGELOW </a:t>
            </a:r>
            <a:r>
              <a:rPr lang="en-US" sz="3200" b="1" i="1" dirty="0">
                <a:latin typeface="Calisto MT" panose="02040603050505030304" pitchFamily="18" charset="0"/>
              </a:rPr>
              <a:t>THE HURT LOCKER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176989-1D50-4E92-8F7B-12A87DBA1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305" y="739504"/>
            <a:ext cx="2267530" cy="10319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3D121-4872-47FA-BDC2-F069E76C3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5020" y="871063"/>
            <a:ext cx="2246535" cy="12636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627B31-5D24-4712-8F26-21B75FF70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2215" y="476140"/>
            <a:ext cx="1984480" cy="1240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C4B4ED-E48B-4EA9-A372-AE7148EC8F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6399" y="3793790"/>
            <a:ext cx="2722175" cy="14745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C3874E-27B3-4542-838D-3C93B6999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7484" y="3971365"/>
            <a:ext cx="2633229" cy="148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5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6" grpId="0"/>
      <p:bldP spid="21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1000">
              <a:schemeClr val="bg2">
                <a:lumMod val="90000"/>
              </a:schemeClr>
            </a:gs>
            <a:gs pos="100000">
              <a:schemeClr val="bg2">
                <a:lumMod val="90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latin typeface="Californian FB" panose="0207040306080B030204" pitchFamily="18" charset="0"/>
              </a:rPr>
              <a:t>Question #7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050826"/>
            <a:ext cx="12133580" cy="4154984"/>
          </a:xfrm>
        </p:spPr>
        <p:txBody>
          <a:bodyPr wrap="square">
            <a:spAutoFit/>
          </a:bodyPr>
          <a:lstStyle/>
          <a:p>
            <a:pPr marL="342882" lvl="1" indent="0" algn="ctr">
              <a:buNone/>
            </a:pPr>
            <a:r>
              <a:rPr lang="en-US" sz="4400" b="1" dirty="0">
                <a:solidFill>
                  <a:srgbClr val="002060"/>
                </a:solidFill>
                <a:latin typeface="Calisto MT" panose="02040603050505030304" pitchFamily="18" charset="0"/>
              </a:rPr>
              <a:t>EVEN THOUGH THE EVENTS TOOK PLACE IN THE FICTIONAL TOWN OF HOHMAN, INDIANA JUST OUTSIDE CHICAGO, THE ACTUAL HOUSE IN </a:t>
            </a:r>
            <a:r>
              <a:rPr lang="en-US" sz="4400" b="1" i="1" dirty="0">
                <a:solidFill>
                  <a:srgbClr val="002060"/>
                </a:solidFill>
                <a:latin typeface="Calisto MT" panose="02040603050505030304" pitchFamily="18" charset="0"/>
              </a:rPr>
              <a:t>A CHRISTMAS STORY</a:t>
            </a:r>
            <a:r>
              <a:rPr lang="en-US" sz="4400" b="1" dirty="0">
                <a:solidFill>
                  <a:srgbClr val="002060"/>
                </a:solidFill>
                <a:latin typeface="Calisto MT" panose="02040603050505030304" pitchFamily="18" charset="0"/>
              </a:rPr>
              <a:t> IS LOCATED IN WHICH CITY WHERE IT IS A MUSEUM?</a:t>
            </a:r>
            <a:endParaRPr lang="en-US" sz="4000" b="1" i="1" dirty="0">
              <a:solidFill>
                <a:srgbClr val="002060"/>
              </a:solidFill>
              <a:latin typeface="Calisto MT" panose="0204060305050503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92164" y="913104"/>
            <a:ext cx="588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Californian FB" panose="0207040306080B030204" pitchFamily="18" charset="0"/>
              </a:rPr>
              <a:t>FALL WORLD SERIES CHRISTMAS QUESTION</a:t>
            </a:r>
          </a:p>
        </p:txBody>
      </p:sp>
    </p:spTree>
    <p:extLst>
      <p:ext uri="{BB962C8B-B14F-4D97-AF65-F5344CB8AC3E}">
        <p14:creationId xmlns:p14="http://schemas.microsoft.com/office/powerpoint/2010/main" val="34090788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chemeClr val="bg2">
                <a:lumMod val="90000"/>
              </a:schemeClr>
            </a:gs>
            <a:gs pos="100000">
              <a:schemeClr val="bg2">
                <a:lumMod val="90000"/>
              </a:schemeClr>
            </a:gs>
            <a:gs pos="87000">
              <a:schemeClr val="bg2">
                <a:lumMod val="9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Californian FB" panose="0207040306080B030204" pitchFamily="18" charset="0"/>
              </a:rPr>
              <a:t>ANSWER #7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39620" y="5317444"/>
            <a:ext cx="8394921" cy="1107996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C00000"/>
                </a:solidFill>
                <a:latin typeface="Calisto MT" panose="02040603050505030304" pitchFamily="18" charset="0"/>
              </a:rPr>
              <a:t>CLEVELAND</a:t>
            </a:r>
            <a:endParaRPr lang="en-US" sz="2800" b="1" dirty="0">
              <a:solidFill>
                <a:srgbClr val="C00000"/>
              </a:solidFill>
              <a:latin typeface="Calisto MT" panose="0204060305050503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9325" y="1268400"/>
            <a:ext cx="5495510" cy="350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3423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0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Californian FB" panose="0207040306080B030204" pitchFamily="18" charset="0"/>
              </a:rPr>
              <a:t>Question #8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30" y="1720000"/>
            <a:ext cx="12188970" cy="4154984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tx2"/>
                </a:solidFill>
                <a:latin typeface="Calisto MT" panose="02040603050505030304" pitchFamily="18" charset="0"/>
              </a:rPr>
              <a:t>WHICH SIX ACTORS HAVE WON BOTH A BEST ACTOR AND A BEST SUPPORTING ACTOR OSCAR?</a:t>
            </a:r>
            <a:endParaRPr lang="en-US" sz="6600" b="1" i="1" dirty="0">
              <a:solidFill>
                <a:schemeClr val="tx2"/>
              </a:solidFill>
              <a:latin typeface="Calisto MT" panose="0204060305050503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3720" y="701387"/>
            <a:ext cx="764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Californian FB" panose="0207040306080B030204" pitchFamily="18" charset="0"/>
              </a:rPr>
              <a:t>THE OSCARS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5FBCBD-0167-4E2F-9EC7-061EB23783C6}"/>
              </a:ext>
            </a:extLst>
          </p:cNvPr>
          <p:cNvSpPr txBox="1"/>
          <p:nvPr/>
        </p:nvSpPr>
        <p:spPr>
          <a:xfrm>
            <a:off x="3473855" y="1225575"/>
            <a:ext cx="5241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10101"/>
                </a:solidFill>
                <a:latin typeface="Californian FB" panose="0207040306080B030204" pitchFamily="18" charset="0"/>
              </a:rPr>
              <a:t>5-PARTS</a:t>
            </a:r>
          </a:p>
        </p:txBody>
      </p:sp>
    </p:spTree>
    <p:extLst>
      <p:ext uri="{BB962C8B-B14F-4D97-AF65-F5344CB8AC3E}">
        <p14:creationId xmlns:p14="http://schemas.microsoft.com/office/powerpoint/2010/main" val="175647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61832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070A0F"/>
                </a:solidFill>
                <a:latin typeface="Californian FB" panose="0207040306080B030204" pitchFamily="18" charset="0"/>
              </a:rPr>
              <a:t>Answer #8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067207"/>
            <a:ext cx="7858566" cy="769441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4400" b="1" dirty="0">
                <a:latin typeface="Calisto MT" panose="02040603050505030304" pitchFamily="18" charset="0"/>
              </a:rPr>
              <a:t>JACK NICHOLSON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 bwMode="auto">
          <a:xfrm>
            <a:off x="-3" y="2036389"/>
            <a:ext cx="692631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>
                <a:latin typeface="Calisto MT" panose="02040603050505030304" pitchFamily="18" charset="0"/>
              </a:rPr>
              <a:t>JACK LEMMON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3788" y="1100066"/>
            <a:ext cx="3710864" cy="5640514"/>
          </a:xfrm>
          <a:prstGeom prst="rect">
            <a:avLst/>
          </a:prstGeom>
        </p:spPr>
      </p:pic>
      <p:sp>
        <p:nvSpPr>
          <p:cNvPr id="6" name="Content Placeholder 4"/>
          <p:cNvSpPr txBox="1">
            <a:spLocks/>
          </p:cNvSpPr>
          <p:nvPr/>
        </p:nvSpPr>
        <p:spPr bwMode="auto">
          <a:xfrm>
            <a:off x="-4" y="3024689"/>
            <a:ext cx="722422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>
                <a:latin typeface="Calisto MT" panose="02040603050505030304" pitchFamily="18" charset="0"/>
              </a:rPr>
              <a:t>ROBERT DENIRO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E8E8C23-14C2-BB5F-4E7C-62C53CB91FBA}"/>
              </a:ext>
            </a:extLst>
          </p:cNvPr>
          <p:cNvSpPr txBox="1">
            <a:spLocks/>
          </p:cNvSpPr>
          <p:nvPr/>
        </p:nvSpPr>
        <p:spPr bwMode="auto">
          <a:xfrm>
            <a:off x="-20412" y="3993871"/>
            <a:ext cx="722422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>
                <a:latin typeface="Calisto MT" panose="02040603050505030304" pitchFamily="18" charset="0"/>
              </a:rPr>
              <a:t>GENE HACKMAN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DBB206D0-B496-AA8F-E8B7-683B12E69B99}"/>
              </a:ext>
            </a:extLst>
          </p:cNvPr>
          <p:cNvSpPr txBox="1">
            <a:spLocks/>
          </p:cNvSpPr>
          <p:nvPr/>
        </p:nvSpPr>
        <p:spPr bwMode="auto">
          <a:xfrm>
            <a:off x="-20413" y="4881918"/>
            <a:ext cx="722422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>
                <a:latin typeface="Calisto MT" panose="02040603050505030304" pitchFamily="18" charset="0"/>
              </a:rPr>
              <a:t>KEVIN SPACEY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3FE804C-45EC-2E96-D2B6-D4B1770728CF}"/>
              </a:ext>
            </a:extLst>
          </p:cNvPr>
          <p:cNvSpPr txBox="1">
            <a:spLocks/>
          </p:cNvSpPr>
          <p:nvPr/>
        </p:nvSpPr>
        <p:spPr bwMode="auto">
          <a:xfrm>
            <a:off x="67348" y="5769965"/>
            <a:ext cx="722422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>
                <a:latin typeface="Calisto MT" panose="02040603050505030304" pitchFamily="18" charset="0"/>
              </a:rPr>
              <a:t>DENZEL WASHINGTON</a:t>
            </a:r>
            <a:endParaRPr lang="en-US" sz="4400" b="1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37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build="p"/>
      <p:bldP spid="6" grpId="0" build="p"/>
      <p:bldP spid="3" grpId="0" build="p"/>
      <p:bldP spid="7" grpId="0" build="p"/>
      <p:bldP spid="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167" y="144738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070A0F"/>
                </a:solidFill>
                <a:latin typeface="Californian FB" panose="0207040306080B030204" pitchFamily="18" charset="0"/>
              </a:rPr>
              <a:t>Question #9</a:t>
            </a:r>
            <a:endParaRPr lang="en-US" sz="4000" dirty="0">
              <a:solidFill>
                <a:srgbClr val="070A0F"/>
              </a:solidFill>
              <a:latin typeface="Californian FB" panose="0207040306080B0302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" y="1618734"/>
            <a:ext cx="12260789" cy="5239265"/>
          </a:xfrm>
        </p:spPr>
        <p:txBody>
          <a:bodyPr/>
          <a:lstStyle/>
          <a:p>
            <a:pPr marL="342882" lvl="1" indent="0" algn="ctr">
              <a:buNone/>
            </a:pPr>
            <a:r>
              <a:rPr lang="en-US" sz="5400" b="1" dirty="0">
                <a:solidFill>
                  <a:srgbClr val="070A0F"/>
                </a:solidFill>
                <a:latin typeface="Calisto MT" panose="02040603050505030304" pitchFamily="18" charset="0"/>
              </a:rPr>
              <a:t>WHAT DO MINING ENGINEER VASILI </a:t>
            </a:r>
            <a:r>
              <a:rPr lang="en-US" sz="5400" b="1" dirty="0" err="1">
                <a:solidFill>
                  <a:srgbClr val="070A0F"/>
                </a:solidFill>
                <a:latin typeface="Calisto MT" panose="02040603050505030304" pitchFamily="18" charset="0"/>
              </a:rPr>
              <a:t>SAMARASKY-BYKHOVETS</a:t>
            </a:r>
            <a:r>
              <a:rPr lang="en-US" sz="5400" b="1" dirty="0">
                <a:solidFill>
                  <a:srgbClr val="070A0F"/>
                </a:solidFill>
                <a:latin typeface="Calisto MT" panose="02040603050505030304" pitchFamily="18" charset="0"/>
              </a:rPr>
              <a:t> LAND OWNER JOHN LIVERMORE AND PHYSICIST JOHAN GADOLIN HAVE IN COMMON? </a:t>
            </a:r>
          </a:p>
        </p:txBody>
      </p:sp>
      <p:sp>
        <p:nvSpPr>
          <p:cNvPr id="2" name="Rectangle 1"/>
          <p:cNvSpPr/>
          <p:nvPr/>
        </p:nvSpPr>
        <p:spPr>
          <a:xfrm>
            <a:off x="4027329" y="884435"/>
            <a:ext cx="3929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70A0F"/>
                </a:solidFill>
                <a:latin typeface="Californian FB" panose="0207040306080B030204" pitchFamily="18" charset="0"/>
              </a:rPr>
              <a:t>COMMON BONDS</a:t>
            </a:r>
          </a:p>
        </p:txBody>
      </p:sp>
    </p:spTree>
    <p:extLst>
      <p:ext uri="{BB962C8B-B14F-4D97-AF65-F5344CB8AC3E}">
        <p14:creationId xmlns:p14="http://schemas.microsoft.com/office/powerpoint/2010/main" val="162938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C9A00-0B06-4036-9FB9-E2565E790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704" y="-51060"/>
            <a:ext cx="8229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70A0F"/>
                </a:solidFill>
                <a:latin typeface="Californian FB" panose="0207040306080B030204" pitchFamily="18" charset="0"/>
              </a:rPr>
              <a:t>Answer #9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850" y="2491802"/>
            <a:ext cx="10216300" cy="1874395"/>
          </a:xfrm>
        </p:spPr>
        <p:txBody>
          <a:bodyPr/>
          <a:lstStyle/>
          <a:p>
            <a:pPr marL="42859" indent="0" algn="ctr">
              <a:buNone/>
            </a:pPr>
            <a:r>
              <a:rPr lang="en-US" sz="4800" b="1" dirty="0">
                <a:solidFill>
                  <a:srgbClr val="070A0F"/>
                </a:solidFill>
                <a:latin typeface="Calisto MT" panose="02040603050505030304" pitchFamily="18" charset="0"/>
              </a:rPr>
              <a:t>ALL HAVE CHEMICAL ELEMENTS NAMED AFTER THEM</a:t>
            </a:r>
          </a:p>
        </p:txBody>
      </p:sp>
    </p:spTree>
    <p:extLst>
      <p:ext uri="{BB962C8B-B14F-4D97-AF65-F5344CB8AC3E}">
        <p14:creationId xmlns:p14="http://schemas.microsoft.com/office/powerpoint/2010/main" val="276720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4457" y="263975"/>
            <a:ext cx="8463280" cy="830997"/>
          </a:xfr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Question #10</a:t>
            </a:r>
            <a:endParaRPr lang="en-US" sz="4000" dirty="0">
              <a:solidFill>
                <a:srgbClr val="FFFF00"/>
              </a:solidFill>
              <a:latin typeface="Californian FB" panose="0207040306080B0302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058457"/>
            <a:ext cx="5430644" cy="4431983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  <a:latin typeface="Book Antiqua" panose="02040602050305030304" pitchFamily="18" charset="0"/>
              </a:rPr>
              <a:t>NAME THE ORIGINAL STUDIO ALBUM THE FOLLOWING SONGS WERE RELEASED:</a:t>
            </a:r>
            <a:endParaRPr lang="en-US" sz="4800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77303" y="886656"/>
            <a:ext cx="56374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Book Antiqua" panose="02040602050305030304" pitchFamily="18" charset="0"/>
              </a:rPr>
              <a:t>Music</a:t>
            </a:r>
            <a:br>
              <a:rPr lang="en-US" sz="4000" dirty="0">
                <a:solidFill>
                  <a:prstClr val="white"/>
                </a:solidFill>
                <a:latin typeface="Book Antiqua" panose="02040602050305030304" pitchFamily="18" charset="0"/>
              </a:rPr>
            </a:br>
            <a:r>
              <a:rPr lang="en-US" sz="4000" dirty="0">
                <a:solidFill>
                  <a:prstClr val="white"/>
                </a:solidFill>
                <a:latin typeface="Book Antiqua" panose="02040602050305030304" pitchFamily="18" charset="0"/>
              </a:rPr>
              <a:t>3-Parter</a:t>
            </a:r>
          </a:p>
        </p:txBody>
      </p:sp>
      <p:pic>
        <p:nvPicPr>
          <p:cNvPr id="11" name="Picture 10" descr="A lion with headphones on&#10;&#10;Description automatically generated with low confidence">
            <a:extLst>
              <a:ext uri="{FF2B5EF4-FFF2-40B4-BE49-F238E27FC236}">
                <a16:creationId xmlns:a16="http://schemas.microsoft.com/office/drawing/2014/main" id="{F936529A-46C2-431E-AFF0-E07B3F403F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800" y="2550070"/>
            <a:ext cx="6881200" cy="4307930"/>
          </a:xfrm>
          <a:prstGeom prst="rect">
            <a:avLst/>
          </a:prstGeom>
        </p:spPr>
      </p:pic>
      <p:pic>
        <p:nvPicPr>
          <p:cNvPr id="3" name="untitled_worldseries2">
            <a:hlinkClick r:id="" action="ppaction://media"/>
            <a:extLst>
              <a:ext uri="{FF2B5EF4-FFF2-40B4-BE49-F238E27FC236}">
                <a16:creationId xmlns:a16="http://schemas.microsoft.com/office/drawing/2014/main" id="{E496AB7A-4BE4-95B9-8B0A-A7915DB57F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17676" y="54839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6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27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build="p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7303" y="166737"/>
            <a:ext cx="5637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Book Antiqua" panose="02040602050305030304" pitchFamily="18" charset="0"/>
              </a:rPr>
              <a:t>Answer #10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254D8F8-2952-4B98-86A4-6939435D8ED7}"/>
              </a:ext>
            </a:extLst>
          </p:cNvPr>
          <p:cNvSpPr txBox="1">
            <a:spLocks/>
          </p:cNvSpPr>
          <p:nvPr/>
        </p:nvSpPr>
        <p:spPr bwMode="auto">
          <a:xfrm>
            <a:off x="164200" y="3081536"/>
            <a:ext cx="6390717" cy="164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  <a:latin typeface="Book Antiqua" panose="02040602050305030304" pitchFamily="18" charset="0"/>
              </a:rPr>
              <a:t>ALBUM #2</a:t>
            </a:r>
            <a:r>
              <a:rPr lang="en-US" sz="4000" dirty="0">
                <a:solidFill>
                  <a:prstClr val="white"/>
                </a:solidFill>
                <a:latin typeface="Book Antiqua" panose="0204060205030503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en-US" sz="2800" i="1" dirty="0">
                <a:solidFill>
                  <a:prstClr val="white"/>
                </a:solidFill>
                <a:latin typeface="Book Antiqua" panose="02040602050305030304" pitchFamily="18" charset="0"/>
              </a:rPr>
              <a:t>BEGGARS BANQUET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prstClr val="white"/>
                </a:solidFill>
                <a:latin typeface="Book Antiqua" panose="02040602050305030304" pitchFamily="18" charset="0"/>
              </a:rPr>
              <a:t>“SYMPATHY FOR THE DEVIL”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043340"/>
            <a:ext cx="6719119" cy="1797415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  <a:latin typeface="Book Antiqua" panose="02040602050305030304" pitchFamily="18" charset="0"/>
              </a:rPr>
              <a:t>ALBUM #1: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  <a:latin typeface="Book Antiqua" panose="02040602050305030304" pitchFamily="18" charset="0"/>
              </a:rPr>
              <a:t>÷ (</a:t>
            </a:r>
            <a:r>
              <a:rPr lang="en-US" sz="2800" i="1" dirty="0">
                <a:solidFill>
                  <a:schemeClr val="bg1"/>
                </a:solidFill>
                <a:latin typeface="Book Antiqua" panose="02040602050305030304" pitchFamily="18" charset="0"/>
              </a:rPr>
              <a:t>DIVIDE</a:t>
            </a:r>
            <a:r>
              <a:rPr lang="en-US" sz="2800" dirty="0">
                <a:solidFill>
                  <a:schemeClr val="bg1"/>
                </a:solidFill>
                <a:latin typeface="Book Antiqua" panose="02040602050305030304" pitchFamily="18" charset="0"/>
              </a:rPr>
              <a:t>)</a:t>
            </a:r>
            <a:r>
              <a:rPr lang="en-US" sz="360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bg1"/>
                </a:solidFill>
                <a:latin typeface="Book Antiqua" panose="02040602050305030304" pitchFamily="18" charset="0"/>
              </a:rPr>
              <a:t>“SHAPE OF YOU”</a:t>
            </a:r>
          </a:p>
        </p:txBody>
      </p:sp>
      <p:pic>
        <p:nvPicPr>
          <p:cNvPr id="9" name="Picture 8" descr="A lion with headphones on&#10;&#10;Description automatically generated with low confidence">
            <a:extLst>
              <a:ext uri="{FF2B5EF4-FFF2-40B4-BE49-F238E27FC236}">
                <a16:creationId xmlns:a16="http://schemas.microsoft.com/office/drawing/2014/main" id="{8438DD81-82AE-4F95-A85B-B7C989A9D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554" y="2672230"/>
            <a:ext cx="6093446" cy="3814762"/>
          </a:xfrm>
          <a:prstGeom prst="rect">
            <a:avLst/>
          </a:prstGeom>
          <a:solidFill>
            <a:srgbClr val="15161A"/>
          </a:solidFill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254D8F8-2952-4B98-86A4-6939435D8ED7}"/>
              </a:ext>
            </a:extLst>
          </p:cNvPr>
          <p:cNvSpPr txBox="1">
            <a:spLocks/>
          </p:cNvSpPr>
          <p:nvPr/>
        </p:nvSpPr>
        <p:spPr bwMode="auto">
          <a:xfrm>
            <a:off x="0" y="5041581"/>
            <a:ext cx="6390717" cy="164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solidFill>
                  <a:prstClr val="white"/>
                </a:solidFill>
                <a:latin typeface="Book Antiqua" panose="02040602050305030304" pitchFamily="18" charset="0"/>
              </a:rPr>
              <a:t>ALBUM #3:</a:t>
            </a:r>
          </a:p>
          <a:p>
            <a:pPr marL="0" indent="0" algn="ctr">
              <a:buNone/>
            </a:pPr>
            <a:r>
              <a:rPr lang="en-US" sz="2800" i="1" dirty="0">
                <a:solidFill>
                  <a:prstClr val="white"/>
                </a:solidFill>
                <a:latin typeface="Book Antiqua" panose="02040602050305030304" pitchFamily="18" charset="0"/>
              </a:rPr>
              <a:t>SON OF A SON OF A SAILOR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prstClr val="white"/>
                </a:solidFill>
                <a:latin typeface="Book Antiqua" panose="02040602050305030304" pitchFamily="18" charset="0"/>
              </a:rPr>
              <a:t>“CHEESEBURGER IN PARADISE”</a:t>
            </a:r>
          </a:p>
        </p:txBody>
      </p:sp>
    </p:spTree>
    <p:extLst>
      <p:ext uri="{BB962C8B-B14F-4D97-AF65-F5344CB8AC3E}">
        <p14:creationId xmlns:p14="http://schemas.microsoft.com/office/powerpoint/2010/main" val="368952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5" grpId="0" uiExpand="1" build="p"/>
      <p:bldP spid="8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5">
                <a:lumMod val="40000"/>
                <a:lumOff val="60000"/>
              </a:schemeClr>
            </a:gs>
            <a:gs pos="55000">
              <a:schemeClr val="bg1"/>
            </a:gs>
            <a:gs pos="78000">
              <a:schemeClr val="accent5">
                <a:lumMod val="60000"/>
                <a:lumOff val="4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2133600" y="2438400"/>
            <a:ext cx="8153400" cy="1905000"/>
          </a:xfrm>
        </p:spPr>
        <p:txBody>
          <a:bodyPr/>
          <a:lstStyle/>
          <a:p>
            <a:r>
              <a:rPr lang="en-US" sz="13800" dirty="0">
                <a:solidFill>
                  <a:srgbClr val="FF0000"/>
                </a:solidFill>
                <a:latin typeface="Eras Bold ITC" panose="020B0907030504020204" pitchFamily="34" charset="0"/>
              </a:rPr>
              <a:t>Halftime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2102224" y="5638800"/>
            <a:ext cx="8153400" cy="838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+mj-lt"/>
                <a:ea typeface="Batang" panose="02030600000101010101" pitchFamily="18" charset="-127"/>
              </a:rPr>
              <a:t>TRIVIAMARYLAND.COM</a:t>
            </a:r>
          </a:p>
          <a:p>
            <a:pPr marL="0" indent="0" algn="ctr">
              <a:buNone/>
            </a:pPr>
            <a:r>
              <a:rPr lang="en-US" sz="2800" b="1" dirty="0">
                <a:latin typeface="+mj-lt"/>
                <a:ea typeface="Batang" panose="02030600000101010101" pitchFamily="18" charset="-127"/>
              </a:rPr>
              <a:t>FACEBOOK.COM/TRIVIAMARYLAND</a:t>
            </a:r>
          </a:p>
          <a:p>
            <a:pPr marL="0" indent="0" algn="ctr">
              <a:buNone/>
            </a:pPr>
            <a:endParaRPr lang="en-US" dirty="0">
              <a:latin typeface="Comic Sans MS" pitchFamily="66" charset="0"/>
            </a:endParaRPr>
          </a:p>
        </p:txBody>
      </p:sp>
      <p:pic>
        <p:nvPicPr>
          <p:cNvPr id="4" name="Picture 5" descr="Picture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3624" y="317340"/>
            <a:ext cx="221182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Picture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2064" y="317340"/>
            <a:ext cx="1881655" cy="190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818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Question #11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532335"/>
            <a:ext cx="12192001" cy="4247317"/>
          </a:xfrm>
        </p:spPr>
        <p:txBody>
          <a:bodyPr wrap="square">
            <a:spAutoFit/>
          </a:bodyPr>
          <a:lstStyle/>
          <a:p>
            <a:pPr marL="342882" lvl="1" indent="0" algn="ctr">
              <a:buNone/>
            </a:pPr>
            <a:r>
              <a:rPr lang="en-US" sz="5400" b="1" dirty="0">
                <a:solidFill>
                  <a:schemeClr val="bg1"/>
                </a:solidFill>
                <a:latin typeface="Calisto MT" panose="02040603050505030304" pitchFamily="18" charset="0"/>
              </a:rPr>
              <a:t>AIRING ITS FINAL EPISODE THIS YEAR, WHAT WAS THE FIRST STREAMING SERIES TO WIN THE PRIMETIME EMMY AWARD FOR OUTSTANDING DRAMA SERIES?</a:t>
            </a:r>
            <a:endParaRPr lang="en-US" sz="5400" b="1" baseline="30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2773" y="1012080"/>
            <a:ext cx="7183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200" dirty="0">
                <a:solidFill>
                  <a:schemeClr val="bg1"/>
                </a:solidFill>
                <a:latin typeface="Californian FB" panose="0207040306080B030204" pitchFamily="18" charset="0"/>
              </a:rPr>
              <a:t>STREAMING TELEVISION</a:t>
            </a:r>
          </a:p>
        </p:txBody>
      </p:sp>
    </p:spTree>
    <p:extLst>
      <p:ext uri="{BB962C8B-B14F-4D97-AF65-F5344CB8AC3E}">
        <p14:creationId xmlns:p14="http://schemas.microsoft.com/office/powerpoint/2010/main" val="303047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72141" y="179370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Answer #11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93105" y="5215175"/>
            <a:ext cx="8976996" cy="1015663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6000" b="1" i="1" dirty="0">
                <a:solidFill>
                  <a:schemeClr val="bg1"/>
                </a:solidFill>
                <a:latin typeface="Calisto MT" panose="02040603050505030304" pitchFamily="18" charset="0"/>
              </a:rPr>
              <a:t>THE HANDMAID’S TALE</a:t>
            </a:r>
            <a:endParaRPr lang="en-US" sz="4800" b="1" i="1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0452" y="1257389"/>
            <a:ext cx="2782301" cy="347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3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6000">
              <a:schemeClr val="bg1"/>
            </a:gs>
            <a:gs pos="99000">
              <a:schemeClr val="accent4">
                <a:lumMod val="20000"/>
                <a:lumOff val="8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167" y="144738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Californian FB" panose="0207040306080B030204" pitchFamily="18" charset="0"/>
              </a:rPr>
              <a:t>Question #12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Californian FB" panose="0207040306080B0302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62178"/>
            <a:ext cx="12118429" cy="1423262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10101"/>
                </a:solidFill>
                <a:latin typeface="Calisto MT" panose="02040603050505030304" pitchFamily="18" charset="0"/>
              </a:rPr>
              <a:t>I AM A 20</a:t>
            </a:r>
            <a:r>
              <a:rPr lang="en-US" sz="2800" b="1" baseline="30000" dirty="0">
                <a:solidFill>
                  <a:srgbClr val="010101"/>
                </a:solidFill>
                <a:latin typeface="Calisto MT" panose="02040603050505030304" pitchFamily="18" charset="0"/>
              </a:rPr>
              <a:t>TH</a:t>
            </a:r>
            <a:r>
              <a:rPr lang="en-US" sz="2800" b="1" dirty="0">
                <a:solidFill>
                  <a:srgbClr val="010101"/>
                </a:solidFill>
                <a:latin typeface="Calisto MT" panose="02040603050505030304" pitchFamily="18" charset="0"/>
              </a:rPr>
              <a:t> CENTURY FOREIGN WORLD LEADER BORN IN 1890 AND DIED IN 1969.  MY COMMON NAME IS DERIVED FROM A PHRASE MEANING “HE WHO HAS BEEN ENLIGHTENED.”</a:t>
            </a:r>
            <a:endParaRPr lang="en-US" sz="4400" b="1" dirty="0">
              <a:solidFill>
                <a:srgbClr val="010101"/>
              </a:solidFill>
              <a:latin typeface="Calisto MT" panose="0204060305050503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27565" y="795013"/>
            <a:ext cx="15327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dirty="0">
                <a:solidFill>
                  <a:srgbClr val="010101"/>
                </a:solidFill>
                <a:latin typeface="Californian FB" panose="0207040306080B030204" pitchFamily="18" charset="0"/>
              </a:rPr>
              <a:t>7-3-1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 txBox="1">
            <a:spLocks/>
          </p:cNvSpPr>
          <p:nvPr/>
        </p:nvSpPr>
        <p:spPr bwMode="auto">
          <a:xfrm>
            <a:off x="20777" y="3183393"/>
            <a:ext cx="12076873" cy="157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2800" b="1" dirty="0">
                <a:solidFill>
                  <a:srgbClr val="010101"/>
                </a:solidFill>
                <a:latin typeface="Calisto MT" panose="02040603050505030304" pitchFamily="18" charset="0"/>
              </a:rPr>
              <a:t>I ATTENDED THE COMMUNIST CONGRESS IN 1921 IN MARSEILLE, FRANCE GOING UNDER THE ALIAS NGUYEN AI QUOC.</a:t>
            </a:r>
            <a:endParaRPr lang="en-US" sz="4400" b="1" i="1" dirty="0">
              <a:solidFill>
                <a:srgbClr val="010101"/>
              </a:solidFill>
              <a:latin typeface="Calisto MT" panose="020406030505050303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 txBox="1">
            <a:spLocks/>
          </p:cNvSpPr>
          <p:nvPr/>
        </p:nvSpPr>
        <p:spPr bwMode="auto">
          <a:xfrm>
            <a:off x="-46470" y="5019339"/>
            <a:ext cx="12076873" cy="157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2800" b="1" dirty="0">
                <a:solidFill>
                  <a:srgbClr val="010101"/>
                </a:solidFill>
                <a:latin typeface="Calisto MT" panose="02040603050505030304" pitchFamily="18" charset="0"/>
              </a:rPr>
              <a:t>I WAS THE 1</a:t>
            </a:r>
            <a:r>
              <a:rPr lang="en-US" sz="2800" b="1" baseline="30000" dirty="0">
                <a:solidFill>
                  <a:srgbClr val="010101"/>
                </a:solidFill>
                <a:latin typeface="Calisto MT" panose="02040603050505030304" pitchFamily="18" charset="0"/>
              </a:rPr>
              <a:t>ST</a:t>
            </a:r>
            <a:r>
              <a:rPr lang="en-US" sz="2800" b="1" dirty="0">
                <a:solidFill>
                  <a:srgbClr val="010101"/>
                </a:solidFill>
                <a:latin typeface="Calisto MT" panose="02040603050505030304" pitchFamily="18" charset="0"/>
              </a:rPr>
              <a:t> PRESIDENT OF THE DEMOCRATIC REPUBLIC OF VIETNAM FROM 1945-1969. THE CITY OF SAIGON’S NAME WAS CHANGED IN 1976 TO BE NAMED AFTER ME.</a:t>
            </a:r>
            <a:endParaRPr lang="en-US" sz="4400" b="1" dirty="0">
              <a:solidFill>
                <a:srgbClr val="010101"/>
              </a:solidFill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3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3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" grpId="0"/>
      <p:bldP spid="8" grpId="0" build="p"/>
      <p:bldP spid="10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8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C9A00-0B06-4036-9FB9-E2565E790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51060"/>
            <a:ext cx="8229600" cy="1143000"/>
          </a:xfrm>
        </p:spPr>
        <p:txBody>
          <a:bodyPr/>
          <a:lstStyle/>
          <a:p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Californian FB" panose="0207040306080B030204" pitchFamily="18" charset="0"/>
              </a:rPr>
              <a:t>Answer #12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275" y="5194560"/>
            <a:ext cx="9778481" cy="1142999"/>
          </a:xfrm>
        </p:spPr>
        <p:txBody>
          <a:bodyPr/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010101"/>
                </a:solidFill>
                <a:latin typeface="Book Antiqua" panose="02040602050305030304" pitchFamily="18" charset="0"/>
              </a:rPr>
              <a:t>HO CHI MINH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978" y="1091940"/>
            <a:ext cx="2657077" cy="374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2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167" y="144738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Question #13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Californian FB" panose="0207040306080B03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2966" y="975735"/>
            <a:ext cx="24897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fornian FB" panose="0207040306080B030204" pitchFamily="18" charset="0"/>
              </a:rPr>
              <a:t>BOOK CLUB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C9A429-3F3B-4A57-9CB4-5138C384D566}"/>
              </a:ext>
            </a:extLst>
          </p:cNvPr>
          <p:cNvSpPr txBox="1"/>
          <p:nvPr/>
        </p:nvSpPr>
        <p:spPr>
          <a:xfrm>
            <a:off x="-104034" y="1560510"/>
            <a:ext cx="1229603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5742" lvl="2" algn="ctr"/>
            <a:r>
              <a:rPr lang="en-US" sz="4800" dirty="0">
                <a:latin typeface="Calisto MT" panose="02040603050505030304" pitchFamily="18" charset="0"/>
              </a:rPr>
              <a:t>WRITTEN BY RACHEL EKSTROM COURAGE AND PUBLISHED IN APRIL OF THIS YEAR, THE NEW YORK TIMES BESTSELLER </a:t>
            </a:r>
            <a:r>
              <a:rPr lang="en-US" sz="4800" i="1" dirty="0">
                <a:latin typeface="Calisto MT" panose="02040603050505030304" pitchFamily="18" charset="0"/>
              </a:rPr>
              <a:t>MURDER BY CHEESECAKE</a:t>
            </a:r>
            <a:r>
              <a:rPr lang="en-US" sz="4800" dirty="0">
                <a:latin typeface="Calisto MT" panose="02040603050505030304" pitchFamily="18" charset="0"/>
              </a:rPr>
              <a:t> IS THE FIRST IN A SERIES OF MYSTERY NOVELS INVOLVING WHICH FOURSOME?</a:t>
            </a:r>
          </a:p>
        </p:txBody>
      </p:sp>
    </p:spTree>
    <p:extLst>
      <p:ext uri="{BB962C8B-B14F-4D97-AF65-F5344CB8AC3E}">
        <p14:creationId xmlns:p14="http://schemas.microsoft.com/office/powerpoint/2010/main" val="403333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C9A00-0B06-4036-9FB9-E2565E790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442" y="0"/>
            <a:ext cx="8229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70A0F"/>
                </a:solidFill>
                <a:latin typeface="Californian FB" panose="0207040306080B030204" pitchFamily="18" charset="0"/>
              </a:rPr>
              <a:t>Answer #13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1555" y="5875246"/>
            <a:ext cx="6771119" cy="841113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70A0F"/>
                </a:solidFill>
                <a:latin typeface="Calisto MT" panose="02040603050505030304" pitchFamily="18" charset="0"/>
              </a:rPr>
              <a:t>THE GOLDEN GIRLS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3771" y="897631"/>
            <a:ext cx="3084941" cy="460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051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46000">
              <a:schemeClr val="tx1">
                <a:lumMod val="50000"/>
                <a:lumOff val="5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167" y="144738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Question #14</a:t>
            </a:r>
            <a:endParaRPr lang="en-US" sz="4000" dirty="0">
              <a:solidFill>
                <a:schemeClr val="bg1"/>
              </a:solidFill>
              <a:latin typeface="Californian FB" panose="0207040306080B0302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40208"/>
            <a:ext cx="12192000" cy="4917791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b="1" dirty="0">
                <a:solidFill>
                  <a:schemeClr val="bg1"/>
                </a:solidFill>
                <a:latin typeface="Calisto MT" panose="02040603050505030304" pitchFamily="18" charset="0"/>
              </a:rPr>
              <a:t>OF THE 10 LONGEST RIVERS IN NORTH AMERICA, WHICH 4 LIE COMPLETELY IN OR PARTIALLY IN CANADA?</a:t>
            </a:r>
          </a:p>
        </p:txBody>
      </p:sp>
      <p:sp>
        <p:nvSpPr>
          <p:cNvPr id="2" name="Rectangle 1"/>
          <p:cNvSpPr/>
          <p:nvPr/>
        </p:nvSpPr>
        <p:spPr>
          <a:xfrm>
            <a:off x="2397890" y="843953"/>
            <a:ext cx="7188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alifornian FB" panose="0207040306080B030204" pitchFamily="18" charset="0"/>
              </a:rPr>
              <a:t>NORTH AMERICAN GEOGRAPHY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31FDB9-D87E-4EA2-B042-3096DA751676}"/>
              </a:ext>
            </a:extLst>
          </p:cNvPr>
          <p:cNvSpPr txBox="1"/>
          <p:nvPr/>
        </p:nvSpPr>
        <p:spPr>
          <a:xfrm>
            <a:off x="3027508" y="1425659"/>
            <a:ext cx="613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alifornian FB" panose="0207040306080B030204" pitchFamily="18" charset="0"/>
              </a:rPr>
              <a:t>4-PARTS</a:t>
            </a:r>
          </a:p>
        </p:txBody>
      </p:sp>
    </p:spTree>
    <p:extLst>
      <p:ext uri="{BB962C8B-B14F-4D97-AF65-F5344CB8AC3E}">
        <p14:creationId xmlns:p14="http://schemas.microsoft.com/office/powerpoint/2010/main" val="186509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46000">
              <a:schemeClr val="tx1">
                <a:lumMod val="50000"/>
                <a:lumOff val="5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C9A00-0B06-4036-9FB9-E2565E790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51060"/>
            <a:ext cx="8229600" cy="1143000"/>
          </a:xfrm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  <a:latin typeface="Californian FB" panose="0207040306080B030204" pitchFamily="18" charset="0"/>
              </a:rPr>
              <a:t>Answer #14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50378"/>
            <a:ext cx="5865873" cy="896802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Calisto MT" panose="02040603050505030304" pitchFamily="18" charset="0"/>
              </a:rPr>
              <a:t>YUKON RIVER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 txBox="1">
            <a:spLocks/>
          </p:cNvSpPr>
          <p:nvPr/>
        </p:nvSpPr>
        <p:spPr bwMode="auto">
          <a:xfrm>
            <a:off x="-69344" y="3384007"/>
            <a:ext cx="6004560" cy="72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Calisto MT" panose="02040603050505030304" pitchFamily="18" charset="0"/>
              </a:rPr>
              <a:t>COLUMBIA RIVER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3EB012-C398-789B-CC8A-7A7853C3C99C}"/>
              </a:ext>
            </a:extLst>
          </p:cNvPr>
          <p:cNvSpPr txBox="1">
            <a:spLocks/>
          </p:cNvSpPr>
          <p:nvPr/>
        </p:nvSpPr>
        <p:spPr bwMode="auto">
          <a:xfrm>
            <a:off x="-76200" y="4652948"/>
            <a:ext cx="6620933" cy="72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Calisto MT" panose="02040603050505030304" pitchFamily="18" charset="0"/>
              </a:rPr>
              <a:t>SASKATCHEWAN RIVER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40C8371-0324-228D-86C8-BD4B784B211E}"/>
              </a:ext>
            </a:extLst>
          </p:cNvPr>
          <p:cNvSpPr txBox="1">
            <a:spLocks/>
          </p:cNvSpPr>
          <p:nvPr/>
        </p:nvSpPr>
        <p:spPr bwMode="auto">
          <a:xfrm>
            <a:off x="0" y="5740612"/>
            <a:ext cx="6004560" cy="72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Calisto MT" panose="02040603050505030304" pitchFamily="18" charset="0"/>
              </a:rPr>
              <a:t>PEACE RIVER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76736E-3E93-4B45-4B9E-189B23099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631" y="822594"/>
            <a:ext cx="6980369" cy="364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9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7" grpId="0" build="p"/>
      <p:bldP spid="8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46000">
              <a:schemeClr val="tx1"/>
            </a:gs>
            <a:gs pos="100000">
              <a:schemeClr val="tx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167" y="144738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  <a:latin typeface="Californian FB" panose="0207040306080B030204" pitchFamily="18" charset="0"/>
              </a:rPr>
              <a:t>Question #15</a:t>
            </a:r>
            <a:endParaRPr lang="en-US" sz="4000" dirty="0">
              <a:solidFill>
                <a:srgbClr val="FFFF00"/>
              </a:solidFill>
              <a:latin typeface="Californian FB" panose="0207040306080B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411896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lvl="1" indent="0" algn="ctr">
              <a:buNone/>
            </a:pPr>
            <a:r>
              <a:rPr lang="en-US" sz="4800" b="1" dirty="0">
                <a:solidFill>
                  <a:schemeClr val="bg1"/>
                </a:solidFill>
                <a:latin typeface="Calisto MT" panose="02040603050505030304" pitchFamily="18" charset="0"/>
              </a:rPr>
              <a:t>WHAT IS THE NAME OF THE LOBED-FINNED FISH THAT WAS DISCOVERED OFF THE COAST OF SOUTH AFRICA IN 1938 THAT WAS THOUGHT TO BE EXTINCT FOR MORE THAN 410 MILLION YEARS?</a:t>
            </a:r>
          </a:p>
        </p:txBody>
      </p:sp>
      <p:sp>
        <p:nvSpPr>
          <p:cNvPr id="2" name="Rectangle 1"/>
          <p:cNvSpPr/>
          <p:nvPr/>
        </p:nvSpPr>
        <p:spPr>
          <a:xfrm>
            <a:off x="4037858" y="886283"/>
            <a:ext cx="39084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Californian FB" panose="0207040306080B030204" pitchFamily="18" charset="0"/>
              </a:rPr>
              <a:t>NATURAL HISTORY</a:t>
            </a:r>
          </a:p>
        </p:txBody>
      </p:sp>
    </p:spTree>
    <p:extLst>
      <p:ext uri="{BB962C8B-B14F-4D97-AF65-F5344CB8AC3E}">
        <p14:creationId xmlns:p14="http://schemas.microsoft.com/office/powerpoint/2010/main" val="170133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46000">
              <a:schemeClr val="tx1"/>
            </a:gs>
            <a:gs pos="100000">
              <a:schemeClr val="tx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2759" y="32791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Answer #15</a:t>
            </a:r>
            <a:endParaRPr lang="en-US" sz="4000" dirty="0">
              <a:solidFill>
                <a:schemeClr val="bg1"/>
              </a:solidFill>
              <a:latin typeface="Californian FB" panose="0207040306080B0302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36979" y="5548773"/>
            <a:ext cx="8229600" cy="923330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  <a:latin typeface="Calisto MT" panose="02040603050505030304" pitchFamily="18" charset="0"/>
              </a:rPr>
              <a:t>COELACANTH</a:t>
            </a:r>
            <a:endParaRPr lang="en-US" sz="4800" b="1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2914" y="1309227"/>
            <a:ext cx="6177731" cy="370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7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  <a:latin typeface="Californian FB" panose="0207040306080B030204" pitchFamily="18" charset="0"/>
              </a:rPr>
              <a:t>Question #16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2311" y="2640235"/>
            <a:ext cx="12044218" cy="1938992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60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WHO ARE WE (FIRST AND LAST NAME)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85928" y="1040186"/>
            <a:ext cx="613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Californian FB" panose="0207040306080B030204" pitchFamily="18" charset="0"/>
              </a:rPr>
              <a:t>VISUALS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1FDB9-D87E-4EA2-B042-3096DA751676}"/>
              </a:ext>
            </a:extLst>
          </p:cNvPr>
          <p:cNvSpPr txBox="1"/>
          <p:nvPr/>
        </p:nvSpPr>
        <p:spPr>
          <a:xfrm>
            <a:off x="3085928" y="1547823"/>
            <a:ext cx="613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Californian FB" panose="0207040306080B030204" pitchFamily="18" charset="0"/>
              </a:rPr>
              <a:t>5-PARTS</a:t>
            </a:r>
          </a:p>
        </p:txBody>
      </p:sp>
    </p:spTree>
    <p:extLst>
      <p:ext uri="{BB962C8B-B14F-4D97-AF65-F5344CB8AC3E}">
        <p14:creationId xmlns:p14="http://schemas.microsoft.com/office/powerpoint/2010/main" val="345287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23594" y="107339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  <a:latin typeface="Californian FB" panose="0207040306080B030204" pitchFamily="18" charset="0"/>
              </a:rPr>
              <a:t>Question #16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6285" y="2506214"/>
            <a:ext cx="12044218" cy="1938992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60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WHO ARE WE (FIRST AND LAST NAME)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85928" y="1040186"/>
            <a:ext cx="613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Californian FB" panose="0207040306080B030204" pitchFamily="18" charset="0"/>
              </a:rPr>
              <a:t>VISUALS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C4EA88-2210-43A3-B804-D8C744DDF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8016" y="92889"/>
            <a:ext cx="4645488" cy="61939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7A53BC8-D46D-4162-BD76-0D9992AFED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81" y="107339"/>
            <a:ext cx="6063319" cy="60633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76F537-4906-4ABE-BD61-3C25C9655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372" y="155909"/>
            <a:ext cx="4695647" cy="62608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24419-FCDB-4CCF-ADEA-DB411FFD9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83" y="107339"/>
            <a:ext cx="4253175" cy="63797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76F537-4906-4ABE-BD61-3C25C96557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0790" y="90088"/>
            <a:ext cx="5705427" cy="632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62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0"/>
                            </p:stCondLst>
                            <p:childTnLst>
                              <p:par>
                                <p:cTn id="5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545" y="-72558"/>
            <a:ext cx="8229600" cy="1143000"/>
          </a:xfrm>
        </p:spPr>
        <p:txBody>
          <a:bodyPr/>
          <a:lstStyle/>
          <a:p>
            <a:r>
              <a:rPr lang="en-US" sz="4800" dirty="0">
                <a:solidFill>
                  <a:srgbClr val="002060"/>
                </a:solidFill>
                <a:latin typeface="Californian FB" panose="0207040306080B030204" pitchFamily="18" charset="0"/>
              </a:rPr>
              <a:t>Answer #16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0340" y="2370079"/>
            <a:ext cx="37615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DANIEL BALDWIN</a:t>
            </a:r>
            <a:endParaRPr lang="en-US" sz="2800" b="1" dirty="0">
              <a:latin typeface="Calisto MT" panose="0204060305050503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FB6051-7156-423C-BA31-DEE0E471F6F5}"/>
              </a:ext>
            </a:extLst>
          </p:cNvPr>
          <p:cNvSpPr txBox="1"/>
          <p:nvPr/>
        </p:nvSpPr>
        <p:spPr>
          <a:xfrm>
            <a:off x="4291416" y="2616301"/>
            <a:ext cx="3831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KIM WAYANS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974545-FB01-443A-A643-6E897A1CE505}"/>
              </a:ext>
            </a:extLst>
          </p:cNvPr>
          <p:cNvSpPr txBox="1"/>
          <p:nvPr/>
        </p:nvSpPr>
        <p:spPr>
          <a:xfrm>
            <a:off x="8440628" y="2336061"/>
            <a:ext cx="30834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listo MT" panose="02040603050505030304" pitchFamily="18" charset="0"/>
              </a:rPr>
              <a:t>KIERAN CULKIN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6ACEB3-EEFB-460B-9E12-0FA788C6E243}"/>
              </a:ext>
            </a:extLst>
          </p:cNvPr>
          <p:cNvSpPr txBox="1"/>
          <p:nvPr/>
        </p:nvSpPr>
        <p:spPr>
          <a:xfrm>
            <a:off x="63947" y="5509895"/>
            <a:ext cx="437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ASHLEE SIMPSON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BA31E0-69EF-4E85-BE12-D2A5A9A83523}"/>
              </a:ext>
            </a:extLst>
          </p:cNvPr>
          <p:cNvSpPr txBox="1"/>
          <p:nvPr/>
        </p:nvSpPr>
        <p:spPr>
          <a:xfrm>
            <a:off x="7364195" y="5372393"/>
            <a:ext cx="479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TITO JACKSON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176989-1D50-4E92-8F7B-12A87DBA1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868" y="598705"/>
            <a:ext cx="1214752" cy="16196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3D121-4872-47FA-BDC2-F069E76C3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1317" y="1047975"/>
            <a:ext cx="1199568" cy="11995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627B31-5D24-4712-8F26-21B75FF70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0268" y="633512"/>
            <a:ext cx="1124155" cy="14988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C4B4ED-E48B-4EA9-A372-AE7148EC8F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9811" y="3813696"/>
            <a:ext cx="942616" cy="14139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C3874E-27B3-4542-838D-3C93B6999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3075" y="3617587"/>
            <a:ext cx="1287223" cy="142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1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6" grpId="0"/>
      <p:bldP spid="21" grpId="0"/>
      <p:bldP spid="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167" y="144738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Question #17</a:t>
            </a:r>
            <a:endParaRPr lang="en-US" sz="4000" dirty="0">
              <a:solidFill>
                <a:schemeClr val="bg1"/>
              </a:solidFill>
              <a:latin typeface="Californian FB" panose="0207040306080B0302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44558"/>
            <a:ext cx="12192000" cy="5151851"/>
          </a:xfrm>
        </p:spPr>
        <p:txBody>
          <a:bodyPr/>
          <a:lstStyle/>
          <a:p>
            <a:pPr marL="342882" lvl="1" indent="0" algn="ctr">
              <a:buNone/>
            </a:pPr>
            <a:r>
              <a:rPr lang="en-US" sz="5400" b="1" dirty="0">
                <a:solidFill>
                  <a:schemeClr val="bg1"/>
                </a:solidFill>
                <a:latin typeface="Calisto MT" panose="02040603050505030304" pitchFamily="18" charset="0"/>
              </a:rPr>
              <a:t>MARIAH AMANI BUCKLES WHOSE 2025 ALBUM </a:t>
            </a:r>
            <a:r>
              <a:rPr lang="en-US" sz="5400" b="1" i="1" dirty="0">
                <a:solidFill>
                  <a:schemeClr val="bg1"/>
                </a:solidFill>
                <a:latin typeface="Calisto MT" panose="02040603050505030304" pitchFamily="18" charset="0"/>
              </a:rPr>
              <a:t>HEARTS SOLD SEPARATELY</a:t>
            </a:r>
            <a:r>
              <a:rPr lang="en-US" sz="5400" b="1" dirty="0">
                <a:solidFill>
                  <a:schemeClr val="bg1"/>
                </a:solidFill>
                <a:latin typeface="Calisto MT" panose="02040603050505030304" pitchFamily="18" charset="0"/>
              </a:rPr>
              <a:t> REACHED #1 ON THE U.S. R&amp;B CHARTS IS KNOWN BY WHICH STAGE NAME?</a:t>
            </a:r>
            <a:endParaRPr lang="en-US" sz="4800" b="1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78014" y="975735"/>
            <a:ext cx="6408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3600" dirty="0">
                <a:solidFill>
                  <a:schemeClr val="bg1"/>
                </a:solidFill>
                <a:latin typeface="Californian FB" panose="0207040306080B030204" pitchFamily="18" charset="0"/>
              </a:rPr>
              <a:t>STAGE NAMES</a:t>
            </a:r>
          </a:p>
        </p:txBody>
      </p:sp>
    </p:spTree>
    <p:extLst>
      <p:ext uri="{BB962C8B-B14F-4D97-AF65-F5344CB8AC3E}">
        <p14:creationId xmlns:p14="http://schemas.microsoft.com/office/powerpoint/2010/main" val="121864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167" y="18787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Answer #17</a:t>
            </a:r>
            <a:endParaRPr lang="en-US" sz="4000" dirty="0">
              <a:solidFill>
                <a:schemeClr val="bg1"/>
              </a:solidFill>
              <a:latin typeface="Californian FB" panose="0207040306080B0302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358" y="5166602"/>
            <a:ext cx="8345103" cy="89747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  <a:latin typeface="Calisto MT" panose="02040603050505030304" pitchFamily="18" charset="0"/>
              </a:rPr>
              <a:t>MARIAH THE SCIENTIST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8897" y="1018870"/>
            <a:ext cx="4214205" cy="421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3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0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latin typeface="Californian FB" panose="0207040306080B030204" pitchFamily="18" charset="0"/>
              </a:rPr>
              <a:t>Question #18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5" y="1812320"/>
            <a:ext cx="12192000" cy="4247317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5400" b="1" dirty="0">
                <a:latin typeface="Calisto MT" panose="02040603050505030304" pitchFamily="18" charset="0"/>
              </a:rPr>
              <a:t>WHO WERE THE ONLY FOUR INDIVIDUALS TO WIN A U.S. PRESIDENTIAL ELECTION WHILE LOSING THE U.S. STATE OF THEIR CURRENT RESIDENCE?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24196" y="687647"/>
            <a:ext cx="6765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200" dirty="0">
                <a:latin typeface="Californian FB" panose="0207040306080B030204" pitchFamily="18" charset="0"/>
              </a:rPr>
              <a:t>U.S. PRESIDENTS</a:t>
            </a:r>
            <a:endParaRPr lang="en-US" sz="4000" dirty="0">
              <a:latin typeface="Californian FB" panose="0207040306080B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5FBCBD-0167-4E2F-9EC7-061EB23783C6}"/>
              </a:ext>
            </a:extLst>
          </p:cNvPr>
          <p:cNvSpPr txBox="1"/>
          <p:nvPr/>
        </p:nvSpPr>
        <p:spPr>
          <a:xfrm>
            <a:off x="3475365" y="1129071"/>
            <a:ext cx="5241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fornian FB" panose="0207040306080B030204" pitchFamily="18" charset="0"/>
              </a:rPr>
              <a:t>4-PARTS</a:t>
            </a:r>
          </a:p>
        </p:txBody>
      </p:sp>
    </p:spTree>
    <p:extLst>
      <p:ext uri="{BB962C8B-B14F-4D97-AF65-F5344CB8AC3E}">
        <p14:creationId xmlns:p14="http://schemas.microsoft.com/office/powerpoint/2010/main" val="36147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100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9620" y="18108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tx2"/>
                </a:solidFill>
                <a:latin typeface="Californian FB" panose="0207040306080B030204" pitchFamily="18" charset="0"/>
              </a:rPr>
              <a:t>Answer #18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1" y="1348322"/>
            <a:ext cx="9596762" cy="646331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  <a:latin typeface="Calisto MT" panose="02040603050505030304" pitchFamily="18" charset="0"/>
              </a:rPr>
              <a:t>DONALD TRUMP (2016 – NEW YORK)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 bwMode="auto">
          <a:xfrm>
            <a:off x="-2" y="2413046"/>
            <a:ext cx="100584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3600" b="1" dirty="0">
                <a:solidFill>
                  <a:schemeClr val="tx2"/>
                </a:solidFill>
                <a:latin typeface="Calisto MT" panose="02040603050505030304" pitchFamily="18" charset="0"/>
              </a:rPr>
              <a:t>RICHARD NIXON (1968 – NEW YORK)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A601983-C747-5210-1120-A37D08320154}"/>
              </a:ext>
            </a:extLst>
          </p:cNvPr>
          <p:cNvSpPr txBox="1">
            <a:spLocks/>
          </p:cNvSpPr>
          <p:nvPr/>
        </p:nvSpPr>
        <p:spPr bwMode="auto">
          <a:xfrm>
            <a:off x="-1" y="3557689"/>
            <a:ext cx="109905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3600" b="1" dirty="0">
                <a:solidFill>
                  <a:schemeClr val="tx2"/>
                </a:solidFill>
                <a:latin typeface="Calisto MT" panose="02040603050505030304" pitchFamily="18" charset="0"/>
              </a:rPr>
              <a:t>WOODROW WILSON (1916 – NEW JERSEY)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503F6FAA-3551-7422-BD97-661D352DED4E}"/>
              </a:ext>
            </a:extLst>
          </p:cNvPr>
          <p:cNvSpPr txBox="1">
            <a:spLocks/>
          </p:cNvSpPr>
          <p:nvPr/>
        </p:nvSpPr>
        <p:spPr bwMode="auto">
          <a:xfrm>
            <a:off x="-1" y="4702332"/>
            <a:ext cx="93393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3600" b="1" dirty="0">
                <a:solidFill>
                  <a:schemeClr val="tx2"/>
                </a:solidFill>
                <a:latin typeface="Calisto MT" panose="02040603050505030304" pitchFamily="18" charset="0"/>
              </a:rPr>
              <a:t>JAMES POLK (1844 – TENNESSEE)</a:t>
            </a:r>
          </a:p>
        </p:txBody>
      </p:sp>
    </p:spTree>
    <p:extLst>
      <p:ext uri="{BB962C8B-B14F-4D97-AF65-F5344CB8AC3E}">
        <p14:creationId xmlns:p14="http://schemas.microsoft.com/office/powerpoint/2010/main" val="279154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70A0F"/>
            </a:gs>
            <a:gs pos="46000">
              <a:srgbClr val="010101"/>
            </a:gs>
            <a:gs pos="100000">
              <a:srgbClr val="01010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257923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Question #19</a:t>
            </a:r>
            <a:endParaRPr lang="en-US" sz="4000" dirty="0">
              <a:solidFill>
                <a:schemeClr val="bg1"/>
              </a:solidFill>
              <a:latin typeface="Californian FB" panose="0207040306080B0302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693872"/>
            <a:ext cx="12090398" cy="5078313"/>
          </a:xfrm>
        </p:spPr>
        <p:txBody>
          <a:bodyPr wrap="square">
            <a:spAutoFit/>
          </a:bodyPr>
          <a:lstStyle/>
          <a:p>
            <a:pPr marL="214300" lvl="2" indent="0" algn="ctr">
              <a:buNone/>
            </a:pPr>
            <a:r>
              <a:rPr lang="en-US" sz="5400" b="1" dirty="0">
                <a:solidFill>
                  <a:schemeClr val="bg1"/>
                </a:solidFill>
                <a:latin typeface="Calisto MT" panose="02040603050505030304" pitchFamily="18" charset="0"/>
              </a:rPr>
              <a:t>OF THE ORIGINAL NATIONS THAT SIGNED THE NORTH ATLANTIC TREATY ORGANIZATION (NATO), WHICH ONE IS THE ONLY LANDLOCKED COUNTRY?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96602" y="954539"/>
            <a:ext cx="7512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DIPLOMACY</a:t>
            </a:r>
          </a:p>
        </p:txBody>
      </p:sp>
    </p:spTree>
    <p:extLst>
      <p:ext uri="{BB962C8B-B14F-4D97-AF65-F5344CB8AC3E}">
        <p14:creationId xmlns:p14="http://schemas.microsoft.com/office/powerpoint/2010/main" val="2988754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6000">
              <a:schemeClr val="bg1"/>
            </a:gs>
            <a:gs pos="99000">
              <a:schemeClr val="bg1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167" y="144738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rgbClr val="070812"/>
                </a:solidFill>
                <a:latin typeface="Californian FB" panose="0207040306080B030204" pitchFamily="18" charset="0"/>
              </a:rPr>
              <a:t>Answer #19</a:t>
            </a:r>
            <a:endParaRPr lang="en-US" sz="4000" dirty="0">
              <a:solidFill>
                <a:srgbClr val="070812"/>
              </a:solidFill>
              <a:latin typeface="Californian FB" panose="0207040306080B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66BBBC-7944-46D7-AA46-9360143E3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3517" y="975735"/>
            <a:ext cx="6219199" cy="4757316"/>
          </a:xfrm>
          <a:prstGeom prst="rect">
            <a:avLst/>
          </a:prstGeom>
        </p:spPr>
      </p:pic>
      <p:sp>
        <p:nvSpPr>
          <p:cNvPr id="5" name="Content Placeholder 4"/>
          <p:cNvSpPr txBox="1">
            <a:spLocks/>
          </p:cNvSpPr>
          <p:nvPr/>
        </p:nvSpPr>
        <p:spPr bwMode="auto">
          <a:xfrm>
            <a:off x="2845710" y="5737458"/>
            <a:ext cx="700213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57162" indent="-25716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85" indent="-21430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3" indent="-17144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4" indent="-171442" algn="l" defTabSz="68576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latin typeface="Calisto MT" panose="02040603050505030304" pitchFamily="18" charset="0"/>
              </a:rPr>
              <a:t>LUXEMBOURG</a:t>
            </a:r>
          </a:p>
        </p:txBody>
      </p:sp>
    </p:spTree>
    <p:extLst>
      <p:ext uri="{BB962C8B-B14F-4D97-AF65-F5344CB8AC3E}">
        <p14:creationId xmlns:p14="http://schemas.microsoft.com/office/powerpoint/2010/main" val="8444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4600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167" y="144738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latin typeface="Californian FB" panose="0207040306080B030204" pitchFamily="18" charset="0"/>
              </a:rPr>
              <a:t>Question #20</a:t>
            </a:r>
            <a:endParaRPr lang="en-US" sz="4000" dirty="0">
              <a:latin typeface="Californian FB" panose="0207040306080B03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98635" y="885807"/>
            <a:ext cx="65838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Californian FB" panose="0207040306080B030204" pitchFamily="18" charset="0"/>
              </a:rPr>
              <a:t>BEFORE THEY WERE FAMOUS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960508"/>
            <a:ext cx="121810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lvl="1" indent="0" algn="ctr">
              <a:buNone/>
            </a:pPr>
            <a:r>
              <a:rPr lang="en-US" sz="4800" b="1" dirty="0">
                <a:latin typeface="Calisto MT" panose="02040603050505030304" pitchFamily="18" charset="0"/>
              </a:rPr>
              <a:t>WHICH ACTOR, WHO WOULD LATER BE NOMINATED FOR EMMY AND ACADEMY AWARDS, LIED ABOUT HIS AGE TO GET A ROLE AS A SOLDIER IN THE MOVIE </a:t>
            </a:r>
            <a:r>
              <a:rPr lang="en-US" sz="4800" b="1" i="1" dirty="0">
                <a:latin typeface="Calisto MT" panose="02040603050505030304" pitchFamily="18" charset="0"/>
              </a:rPr>
              <a:t>APOCALYPSE NOW </a:t>
            </a:r>
            <a:r>
              <a:rPr lang="en-US" sz="4800" b="1" dirty="0">
                <a:latin typeface="Calisto MT" panose="02040603050505030304" pitchFamily="18" charset="0"/>
              </a:rPr>
              <a:t>AS A 14-YEAR-OLD?</a:t>
            </a:r>
            <a:endParaRPr lang="en-US" sz="4800" b="1" baseline="30000" dirty="0">
              <a:latin typeface="Calisto MT" panose="0204060305050503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D2080E-88B0-46DC-A135-D565992FA169}"/>
              </a:ext>
            </a:extLst>
          </p:cNvPr>
          <p:cNvSpPr/>
          <p:nvPr/>
        </p:nvSpPr>
        <p:spPr>
          <a:xfrm>
            <a:off x="4498447" y="1404932"/>
            <a:ext cx="31951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Century Schoolbook" panose="02040604050505020304" pitchFamily="18" charset="0"/>
              </a:rPr>
              <a:t>Bet up to 15 pts</a:t>
            </a:r>
          </a:p>
        </p:txBody>
      </p:sp>
    </p:spTree>
    <p:extLst>
      <p:ext uri="{BB962C8B-B14F-4D97-AF65-F5344CB8AC3E}">
        <p14:creationId xmlns:p14="http://schemas.microsoft.com/office/powerpoint/2010/main" val="201128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4600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C9A00-0B06-4036-9FB9-E2565E790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51060"/>
            <a:ext cx="8229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70A0F"/>
                </a:solidFill>
                <a:latin typeface="Californian FB" panose="0207040306080B030204" pitchFamily="18" charset="0"/>
              </a:rPr>
              <a:t>Answer #20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17D14-01CD-4231-BE0A-211F8711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4580" y="5715000"/>
            <a:ext cx="7674727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dirty="0">
                <a:latin typeface="Calisto MT" panose="02040603050505030304" pitchFamily="18" charset="0"/>
              </a:rPr>
              <a:t>LAURENCE FISHBURNE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0972" y="1091940"/>
            <a:ext cx="5690056" cy="406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1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5586" y="1257304"/>
            <a:ext cx="6172200" cy="606029"/>
          </a:xfrm>
        </p:spPr>
        <p:txBody>
          <a:bodyPr/>
          <a:lstStyle/>
          <a:p>
            <a:r>
              <a:rPr lang="en-US" sz="5400" dirty="0">
                <a:ln>
                  <a:solidFill>
                    <a:prstClr val="black"/>
                  </a:solidFill>
                </a:ln>
                <a:solidFill>
                  <a:schemeClr val="bg1"/>
                </a:solidFill>
                <a:latin typeface="Berlin Sans FB Demi" panose="020E0802020502020306" pitchFamily="34" charset="0"/>
              </a:rPr>
              <a:t>T</a:t>
            </a:r>
            <a:r>
              <a:rPr lang="en-US" sz="5400" dirty="0">
                <a:ln>
                  <a:solidFill>
                    <a:prstClr val="black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RIVIA</a:t>
            </a:r>
            <a:r>
              <a:rPr lang="en-US" sz="5400" dirty="0">
                <a:ln>
                  <a:solidFill>
                    <a:prstClr val="black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M</a:t>
            </a:r>
            <a:r>
              <a:rPr lang="en-US" sz="5400" dirty="0">
                <a:ln>
                  <a:solidFill>
                    <a:prstClr val="black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ARYLAND</a:t>
            </a:r>
            <a:br>
              <a:rPr lang="en-US" dirty="0">
                <a:ln>
                  <a:solidFill>
                    <a:prstClr val="black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9836" y="4972053"/>
            <a:ext cx="6743700" cy="479822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TRIVIAMARYLAND.COM</a:t>
            </a:r>
          </a:p>
          <a:p>
            <a:pPr marL="0" indent="0" algn="ctr">
              <a:buNone/>
            </a:pPr>
            <a:r>
              <a:rPr lang="en-US" sz="1800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FACEBOOK.COM/TRIVIAMARYLAND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66" y="1977509"/>
            <a:ext cx="5120640" cy="288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3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C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7167" y="144738"/>
            <a:ext cx="8229600" cy="830997"/>
          </a:xfrm>
        </p:spPr>
        <p:txBody>
          <a:bodyPr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fornian FB" panose="0207040306080B030204" pitchFamily="18" charset="0"/>
              </a:rPr>
              <a:t>TIE BREAKER ANSWER</a:t>
            </a:r>
            <a:endParaRPr lang="en-US" sz="4000" dirty="0">
              <a:solidFill>
                <a:srgbClr val="FFFF00"/>
              </a:solidFill>
              <a:latin typeface="Californian FB" panose="0207040306080B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77167" y="2769169"/>
            <a:ext cx="76337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8800" b="1" dirty="0">
                <a:solidFill>
                  <a:schemeClr val="bg1"/>
                </a:solidFill>
                <a:latin typeface="Book Antiqua" panose="02040602050305030304" pitchFamily="18" charset="0"/>
              </a:rPr>
              <a:t>14,463,233</a:t>
            </a:r>
            <a:endParaRPr lang="en-US" sz="6000" b="1" baseline="300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91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595555</TotalTime>
  <Words>1018</Words>
  <Application>Microsoft Office PowerPoint</Application>
  <PresentationFormat>Widescreen</PresentationFormat>
  <Paragraphs>198</Paragraphs>
  <Slides>48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0" baseType="lpstr">
      <vt:lpstr>Amasis MT Pro Black</vt:lpstr>
      <vt:lpstr>Arial</vt:lpstr>
      <vt:lpstr>Berlin Sans FB Demi</vt:lpstr>
      <vt:lpstr>Book Antiqua</vt:lpstr>
      <vt:lpstr>Calibri</vt:lpstr>
      <vt:lpstr>Californian FB</vt:lpstr>
      <vt:lpstr>Calisto MT</vt:lpstr>
      <vt:lpstr>Candara</vt:lpstr>
      <vt:lpstr>Century Schoolbook</vt:lpstr>
      <vt:lpstr>Comic Sans MS</vt:lpstr>
      <vt:lpstr>Eras Bold ITC</vt:lpstr>
      <vt:lpstr>4_Office Theme</vt:lpstr>
      <vt:lpstr>TRIVIAMARYLAND</vt:lpstr>
      <vt:lpstr>PowerPoint Presentation</vt:lpstr>
      <vt:lpstr>Question #1</vt:lpstr>
      <vt:lpstr>Answer #1</vt:lpstr>
      <vt:lpstr>TIE BREAKER</vt:lpstr>
      <vt:lpstr>Question #2</vt:lpstr>
      <vt:lpstr>Answer #2</vt:lpstr>
      <vt:lpstr>Question #3</vt:lpstr>
      <vt:lpstr>Answer #3</vt:lpstr>
      <vt:lpstr>Question #4</vt:lpstr>
      <vt:lpstr>Answer #4</vt:lpstr>
      <vt:lpstr>Question #5</vt:lpstr>
      <vt:lpstr>Answer #5</vt:lpstr>
      <vt:lpstr>Question #6</vt:lpstr>
      <vt:lpstr>Question #6</vt:lpstr>
      <vt:lpstr>Answer #6</vt:lpstr>
      <vt:lpstr>Question #7</vt:lpstr>
      <vt:lpstr>ANSWER #7</vt:lpstr>
      <vt:lpstr>Question #8</vt:lpstr>
      <vt:lpstr>Answer #8</vt:lpstr>
      <vt:lpstr>Question #9</vt:lpstr>
      <vt:lpstr>Answer #9</vt:lpstr>
      <vt:lpstr>Question #10</vt:lpstr>
      <vt:lpstr>PowerPoint Presentation</vt:lpstr>
      <vt:lpstr>Halftime</vt:lpstr>
      <vt:lpstr>Question #11</vt:lpstr>
      <vt:lpstr>Answer #11</vt:lpstr>
      <vt:lpstr>Question #12</vt:lpstr>
      <vt:lpstr>Answer #12</vt:lpstr>
      <vt:lpstr>Question #13</vt:lpstr>
      <vt:lpstr>Answer #13</vt:lpstr>
      <vt:lpstr>Question #14</vt:lpstr>
      <vt:lpstr>Answer #14</vt:lpstr>
      <vt:lpstr>Question #15</vt:lpstr>
      <vt:lpstr>Answer #15</vt:lpstr>
      <vt:lpstr>Question #16</vt:lpstr>
      <vt:lpstr>Question #16</vt:lpstr>
      <vt:lpstr>Answer #16</vt:lpstr>
      <vt:lpstr>Question #17</vt:lpstr>
      <vt:lpstr>Answer #17</vt:lpstr>
      <vt:lpstr>Question #18</vt:lpstr>
      <vt:lpstr>Answer #18</vt:lpstr>
      <vt:lpstr>Question #19</vt:lpstr>
      <vt:lpstr>Answer #19</vt:lpstr>
      <vt:lpstr>Question #20</vt:lpstr>
      <vt:lpstr>Answer #20</vt:lpstr>
      <vt:lpstr>TRIVIAMARYLAND </vt:lpstr>
      <vt:lpstr>TIE BREAKER ANSWER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TRIVIAMARYLAND</dc:title>
  <dc:creator>JCochran</dc:creator>
  <cp:lastModifiedBy>Kent Hash</cp:lastModifiedBy>
  <cp:revision>5367</cp:revision>
  <dcterms:created xsi:type="dcterms:W3CDTF">2021-11-27T00:25:09Z</dcterms:created>
  <dcterms:modified xsi:type="dcterms:W3CDTF">2025-12-22T13:57:16Z</dcterms:modified>
</cp:coreProperties>
</file>